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04AA21-448E-452A-B2BA-966F71F37D75}">
  <a:tblStyle styleId="{7E04AA21-448E-452A-B2BA-966F71F37D7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 name="Google Shape;2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b2cfdb45cd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g1b2cfdb45c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b2cfdb45c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1b2cfdb45c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66957d460b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166957d460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e806d2d6f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11e806d2d6f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71c3a1f06_2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1671c3a1f06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71c3a1f06_2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1671c3a1f06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71c3a1f06_2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1671c3a1f06_2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671c3a1f06_2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g1671c3a1f06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671c3a1f06_2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1671c3a1f06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671c3a1f06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1671c3a1f0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 name="Google Shape;3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ede42621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ede42621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11ede426210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 name="Google Shape;4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 name="Google Shape;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1ede426210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 name="Google Shape;54;g11ede426210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g11ede426210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fe24da03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 name="Google Shape;61;gffe24da03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gffe24da03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ede426210_3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ede426210_3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11ede426210_3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e806d2d6f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g11e806d2d6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0" name="Google Shape;20;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98853" y="86497"/>
            <a:ext cx="11998411" cy="6685005"/>
          </a:xfrm>
          <a:prstGeom prst="rect">
            <a:avLst/>
          </a:prstGeom>
          <a:noFill/>
          <a:ln cap="flat" cmpd="sng" w="28575">
            <a:solidFill>
              <a:srgbClr val="46B0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text, clipart&#10;&#10;Description automatically generated" id="11" name="Google Shape;11;p1"/>
          <p:cNvPicPr preferRelativeResize="0"/>
          <p:nvPr/>
        </p:nvPicPr>
        <p:blipFill rotWithShape="1">
          <a:blip r:embed="rId1">
            <a:alphaModFix/>
          </a:blip>
          <a:srcRect b="0" l="0" r="7454" t="12813"/>
          <a:stretch/>
        </p:blipFill>
        <p:spPr>
          <a:xfrm>
            <a:off x="10718090" y="127821"/>
            <a:ext cx="1336257" cy="5407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arxiv.org/pdf/2006.10204v1.pdf"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openaccess.thecvf.com/content_CVPRW_2019/papers/CVSports/Ogata_Temporal_Distance_Matrices_for_Squat_Classification_CVPRW_2019_paper.pdf" TargetMode="Externa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5"/>
          <p:cNvSpPr/>
          <p:nvPr/>
        </p:nvSpPr>
        <p:spPr>
          <a:xfrm>
            <a:off x="10668000" y="150471"/>
            <a:ext cx="1381246" cy="6829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text, sign, outdoor&#10;&#10;Description automatically generated" id="28" name="Google Shape;28;p5"/>
          <p:cNvPicPr preferRelativeResize="0"/>
          <p:nvPr/>
        </p:nvPicPr>
        <p:blipFill rotWithShape="1">
          <a:blip r:embed="rId3">
            <a:alphaModFix/>
          </a:blip>
          <a:srcRect b="0" l="0" r="0" t="0"/>
          <a:stretch/>
        </p:blipFill>
        <p:spPr>
          <a:xfrm>
            <a:off x="304829" y="126108"/>
            <a:ext cx="876170" cy="1491678"/>
          </a:xfrm>
          <a:prstGeom prst="rect">
            <a:avLst/>
          </a:prstGeom>
          <a:noFill/>
          <a:ln>
            <a:noFill/>
          </a:ln>
        </p:spPr>
      </p:pic>
      <p:pic>
        <p:nvPicPr>
          <p:cNvPr descr="A picture containing text, clipart&#10;&#10;Description automatically generated" id="29" name="Google Shape;29;p5"/>
          <p:cNvPicPr preferRelativeResize="0"/>
          <p:nvPr/>
        </p:nvPicPr>
        <p:blipFill rotWithShape="1">
          <a:blip r:embed="rId4">
            <a:alphaModFix/>
          </a:blip>
          <a:srcRect b="0" l="0" r="0" t="0"/>
          <a:stretch/>
        </p:blipFill>
        <p:spPr>
          <a:xfrm>
            <a:off x="8063345" y="143688"/>
            <a:ext cx="3985900" cy="1474098"/>
          </a:xfrm>
          <a:prstGeom prst="rect">
            <a:avLst/>
          </a:prstGeom>
          <a:noFill/>
          <a:ln>
            <a:noFill/>
          </a:ln>
        </p:spPr>
      </p:pic>
      <p:sp>
        <p:nvSpPr>
          <p:cNvPr id="30" name="Google Shape;30;p5"/>
          <p:cNvSpPr txBox="1"/>
          <p:nvPr/>
        </p:nvSpPr>
        <p:spPr>
          <a:xfrm>
            <a:off x="2620225" y="1459400"/>
            <a:ext cx="71571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0" i="0" lang="en-US" sz="5400" u="sng" cap="none" strike="noStrike">
                <a:solidFill>
                  <a:schemeClr val="dk1"/>
                </a:solidFill>
                <a:latin typeface="Calibri"/>
                <a:ea typeface="Calibri"/>
                <a:cs typeface="Calibri"/>
                <a:sym typeface="Calibri"/>
              </a:rPr>
              <a:t>M</a:t>
            </a:r>
            <a:r>
              <a:rPr lang="en-US" sz="5400" u="sng">
                <a:solidFill>
                  <a:schemeClr val="dk1"/>
                </a:solidFill>
                <a:latin typeface="Calibri"/>
                <a:ea typeface="Calibri"/>
                <a:cs typeface="Calibri"/>
                <a:sym typeface="Calibri"/>
              </a:rPr>
              <a:t>aj</a:t>
            </a:r>
            <a:r>
              <a:rPr b="0" i="0" lang="en-US" sz="5400" u="sng" cap="none" strike="noStrike">
                <a:solidFill>
                  <a:schemeClr val="dk1"/>
                </a:solidFill>
                <a:latin typeface="Calibri"/>
                <a:ea typeface="Calibri"/>
                <a:cs typeface="Calibri"/>
                <a:sym typeface="Calibri"/>
              </a:rPr>
              <a:t>or Project - </a:t>
            </a:r>
            <a:r>
              <a:rPr lang="en-US" sz="5400" u="sng">
                <a:solidFill>
                  <a:schemeClr val="dk1"/>
                </a:solidFill>
                <a:latin typeface="Calibri"/>
                <a:ea typeface="Calibri"/>
                <a:cs typeface="Calibri"/>
                <a:sym typeface="Calibri"/>
              </a:rPr>
              <a:t>1</a:t>
            </a:r>
            <a:endParaRPr b="0" i="0" sz="5400" u="sng" cap="none" strike="noStrike">
              <a:solidFill>
                <a:schemeClr val="dk1"/>
              </a:solidFill>
              <a:latin typeface="Calibri"/>
              <a:ea typeface="Calibri"/>
              <a:cs typeface="Calibri"/>
              <a:sym typeface="Calibri"/>
            </a:endParaRPr>
          </a:p>
        </p:txBody>
      </p:sp>
      <p:sp>
        <p:nvSpPr>
          <p:cNvPr id="31" name="Google Shape;31;p5"/>
          <p:cNvSpPr txBox="1"/>
          <p:nvPr/>
        </p:nvSpPr>
        <p:spPr>
          <a:xfrm>
            <a:off x="1180999" y="2560320"/>
            <a:ext cx="9948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Title:</a:t>
            </a:r>
            <a:r>
              <a:rPr lang="en-US" sz="3200">
                <a:solidFill>
                  <a:schemeClr val="dk1"/>
                </a:solidFill>
                <a:latin typeface="Calibri"/>
                <a:ea typeface="Calibri"/>
                <a:cs typeface="Calibri"/>
                <a:sym typeface="Calibri"/>
              </a:rPr>
              <a:t> Virtual Gym Assistant (</a:t>
            </a:r>
            <a:r>
              <a:rPr i="1" lang="en-US" sz="3200">
                <a:solidFill>
                  <a:schemeClr val="dk1"/>
                </a:solidFill>
                <a:latin typeface="Calibri"/>
                <a:ea typeface="Calibri"/>
                <a:cs typeface="Calibri"/>
                <a:sym typeface="Calibri"/>
              </a:rPr>
              <a:t>MORF</a:t>
            </a:r>
            <a:r>
              <a:rPr lang="en-US" sz="3200">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p:txBody>
      </p:sp>
      <p:sp>
        <p:nvSpPr>
          <p:cNvPr id="32" name="Google Shape;32;p5"/>
          <p:cNvSpPr txBox="1"/>
          <p:nvPr/>
        </p:nvSpPr>
        <p:spPr>
          <a:xfrm>
            <a:off x="304829" y="5003074"/>
            <a:ext cx="3174300" cy="1754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Presented by:</a:t>
            </a:r>
            <a:endParaRPr b="1" i="0" sz="1400" u="none" cap="none" strike="noStrike">
              <a:solidFill>
                <a:srgbClr val="000000"/>
              </a:solidFil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a:t>
            </a:r>
            <a:r>
              <a:rPr lang="en-US" sz="1800">
                <a:solidFill>
                  <a:schemeClr val="dk1"/>
                </a:solidFill>
                <a:latin typeface="Calibri"/>
                <a:ea typeface="Calibri"/>
                <a:cs typeface="Calibri"/>
                <a:sym typeface="Calibri"/>
              </a:rPr>
              <a:t>177219048</a:t>
            </a: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Arpit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R177219060</a:t>
            </a: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Bhavesh</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R177219050</a:t>
            </a: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Arra Reddy</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R177219044</a:t>
            </a: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Arihant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 name="Google Shape;33;p5"/>
          <p:cNvSpPr txBox="1"/>
          <p:nvPr/>
        </p:nvSpPr>
        <p:spPr>
          <a:xfrm>
            <a:off x="8474277" y="5003075"/>
            <a:ext cx="3536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Mentored By :</a:t>
            </a:r>
            <a:r>
              <a:rPr i="0" lang="en-US" sz="1800" u="none" cap="none" strike="noStrike">
                <a:solidFill>
                  <a:schemeClr val="dk1"/>
                </a:solidFill>
                <a:latin typeface="Calibri"/>
                <a:ea typeface="Calibri"/>
                <a:cs typeface="Calibri"/>
                <a:sym typeface="Calibri"/>
              </a:rPr>
              <a:t> Dr Piyush Ch</a:t>
            </a:r>
            <a:r>
              <a:rPr lang="en-US" sz="1800">
                <a:solidFill>
                  <a:schemeClr val="dk1"/>
                </a:solidFill>
                <a:latin typeface="Calibri"/>
                <a:ea typeface="Calibri"/>
                <a:cs typeface="Calibri"/>
                <a:sym typeface="Calibri"/>
              </a:rPr>
              <a:t>auhan</a:t>
            </a:r>
            <a:endParaRPr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325924" y="248625"/>
            <a:ext cx="9852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Methodology - </a:t>
            </a:r>
            <a:r>
              <a:rPr b="1" lang="en-US" sz="3200">
                <a:solidFill>
                  <a:srgbClr val="46B0FA"/>
                </a:solidFill>
              </a:rPr>
              <a:t>Bicep Curl</a:t>
            </a:r>
            <a:r>
              <a:rPr b="1" i="0" lang="en-US" sz="3200" u="none" cap="none" strike="noStrike">
                <a:solidFill>
                  <a:srgbClr val="46B0FA"/>
                </a:solidFill>
                <a:latin typeface="Arial"/>
                <a:ea typeface="Arial"/>
                <a:cs typeface="Arial"/>
                <a:sym typeface="Arial"/>
              </a:rPr>
              <a:t> Instructions</a:t>
            </a:r>
            <a:endParaRPr b="1" i="0" sz="3200" u="none" cap="none" strike="noStrike">
              <a:solidFill>
                <a:srgbClr val="46B0FA"/>
              </a:solidFill>
              <a:latin typeface="Arial"/>
              <a:ea typeface="Arial"/>
              <a:cs typeface="Arial"/>
              <a:sym typeface="Arial"/>
            </a:endParaRPr>
          </a:p>
        </p:txBody>
      </p:sp>
      <p:sp>
        <p:nvSpPr>
          <p:cNvPr id="94" name="Google Shape;94;p14"/>
          <p:cNvSpPr txBox="1"/>
          <p:nvPr/>
        </p:nvSpPr>
        <p:spPr>
          <a:xfrm>
            <a:off x="325925" y="1210850"/>
            <a:ext cx="11621100" cy="2886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100"/>
              </a:spcBef>
              <a:spcAft>
                <a:spcPts val="0"/>
              </a:spcAft>
              <a:buSzPts val="1800"/>
              <a:buChar char="●"/>
            </a:pPr>
            <a:r>
              <a:rPr lang="en-US" sz="1800">
                <a:solidFill>
                  <a:schemeClr val="dk1"/>
                </a:solidFill>
                <a:highlight>
                  <a:srgbClr val="FFFFFF"/>
                </a:highlight>
              </a:rPr>
              <a:t>Bicep curl instructions: Stand side on with left-side facing towards the camera. Make sure elbows and shoulders remain placed during the exercise and remain upright. Maximise the contraction in the bicep and avoid using momentum</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700"/>
              </a:spcBef>
              <a:spcAft>
                <a:spcPts val="0"/>
              </a:spcAft>
              <a:buNone/>
            </a:pPr>
            <a:r>
              <a:t/>
            </a:r>
            <a:endParaRPr b="1" sz="1800" u="sng">
              <a:solidFill>
                <a:srgbClr val="222222"/>
              </a:solidFill>
              <a:latin typeface="Times New Roman"/>
              <a:ea typeface="Times New Roman"/>
              <a:cs typeface="Times New Roman"/>
              <a:sym typeface="Times New Roman"/>
            </a:endParaRPr>
          </a:p>
        </p:txBody>
      </p:sp>
      <p:pic>
        <p:nvPicPr>
          <p:cNvPr id="95" name="Google Shape;95;p14"/>
          <p:cNvPicPr preferRelativeResize="0"/>
          <p:nvPr/>
        </p:nvPicPr>
        <p:blipFill>
          <a:blip r:embed="rId3">
            <a:alphaModFix/>
          </a:blip>
          <a:stretch>
            <a:fillRect/>
          </a:stretch>
        </p:blipFill>
        <p:spPr>
          <a:xfrm>
            <a:off x="3511663" y="2331250"/>
            <a:ext cx="5249625" cy="39165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325925" y="248625"/>
            <a:ext cx="10423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Methodology - </a:t>
            </a:r>
            <a:r>
              <a:rPr b="1" lang="en-US" sz="3200">
                <a:solidFill>
                  <a:srgbClr val="46B0FA"/>
                </a:solidFill>
              </a:rPr>
              <a:t>Overhead Press (OHP) </a:t>
            </a:r>
            <a:r>
              <a:rPr b="1" i="0" lang="en-US" sz="3200" u="none" cap="none" strike="noStrike">
                <a:solidFill>
                  <a:srgbClr val="46B0FA"/>
                </a:solidFill>
                <a:latin typeface="Arial"/>
                <a:ea typeface="Arial"/>
                <a:cs typeface="Arial"/>
                <a:sym typeface="Arial"/>
              </a:rPr>
              <a:t>Instructions</a:t>
            </a:r>
            <a:endParaRPr b="1" i="0" sz="3200" u="none" cap="none" strike="noStrike">
              <a:solidFill>
                <a:srgbClr val="46B0FA"/>
              </a:solidFill>
              <a:latin typeface="Arial"/>
              <a:ea typeface="Arial"/>
              <a:cs typeface="Arial"/>
              <a:sym typeface="Arial"/>
            </a:endParaRPr>
          </a:p>
        </p:txBody>
      </p:sp>
      <p:sp>
        <p:nvSpPr>
          <p:cNvPr id="101" name="Google Shape;101;p15"/>
          <p:cNvSpPr txBox="1"/>
          <p:nvPr/>
        </p:nvSpPr>
        <p:spPr>
          <a:xfrm>
            <a:off x="285450" y="1074775"/>
            <a:ext cx="11621100" cy="4124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100"/>
              </a:spcBef>
              <a:spcAft>
                <a:spcPts val="0"/>
              </a:spcAft>
              <a:buClr>
                <a:schemeClr val="dk1"/>
              </a:buClr>
              <a:buSzPts val="1800"/>
              <a:buChar char="●"/>
            </a:pPr>
            <a:r>
              <a:rPr lang="en-US" sz="1800">
                <a:solidFill>
                  <a:schemeClr val="dk1"/>
                </a:solidFill>
                <a:highlight>
                  <a:srgbClr val="FFFFFF"/>
                </a:highlight>
              </a:rPr>
              <a:t>Overhead press instructions: Stand side on with right-side facing towards the camera. Start with hands on the barbell slightly wider than shoulder width apart. Push the bar directly up, moving chin back.</a:t>
            </a:r>
            <a:endParaRPr sz="1800">
              <a:solidFill>
                <a:schemeClr val="dk1"/>
              </a:solidFill>
              <a:highlight>
                <a:srgbClr val="FFFFFF"/>
              </a:highlight>
            </a:endParaRPr>
          </a:p>
          <a:p>
            <a:pPr indent="0" lvl="0" marL="0" rtl="0" algn="l">
              <a:lnSpc>
                <a:spcPct val="115000"/>
              </a:lnSpc>
              <a:spcBef>
                <a:spcPts val="1100"/>
              </a:spcBef>
              <a:spcAft>
                <a:spcPts val="0"/>
              </a:spcAft>
              <a:buNone/>
            </a:pPr>
            <a:r>
              <a:rPr b="1" i="1" lang="en-US" sz="1800">
                <a:solidFill>
                  <a:schemeClr val="dk1"/>
                </a:solidFill>
                <a:highlight>
                  <a:srgbClr val="FFFFFF"/>
                </a:highlight>
              </a:rPr>
              <a:t>Avoid:</a:t>
            </a:r>
            <a:endParaRPr b="1" i="1" sz="1800">
              <a:solidFill>
                <a:schemeClr val="dk1"/>
              </a:solidFill>
              <a:highlight>
                <a:srgbClr val="FFFFFF"/>
              </a:highlight>
            </a:endParaRPr>
          </a:p>
          <a:p>
            <a:pPr indent="-342900" lvl="0" marL="457200" rtl="0" algn="l">
              <a:lnSpc>
                <a:spcPct val="115000"/>
              </a:lnSpc>
              <a:spcBef>
                <a:spcPts val="1100"/>
              </a:spcBef>
              <a:spcAft>
                <a:spcPts val="0"/>
              </a:spcAft>
              <a:buClr>
                <a:schemeClr val="dk1"/>
              </a:buClr>
              <a:buSzPts val="1800"/>
              <a:buChar char="●"/>
            </a:pPr>
            <a:r>
              <a:rPr lang="en-US" sz="1800">
                <a:solidFill>
                  <a:schemeClr val="dk1"/>
                </a:solidFill>
                <a:highlight>
                  <a:srgbClr val="FFFFFF"/>
                </a:highlight>
              </a:rPr>
              <a:t>Bending knees for momentum</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Bending/arching back</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Pushing the bar forwards when pushing up, bar should go directly up</a:t>
            </a:r>
            <a:endParaRPr sz="1800">
              <a:solidFill>
                <a:schemeClr val="dk1"/>
              </a:solidFill>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700"/>
              </a:spcBef>
              <a:spcAft>
                <a:spcPts val="0"/>
              </a:spcAft>
              <a:buNone/>
            </a:pPr>
            <a:r>
              <a:t/>
            </a:r>
            <a:endParaRPr b="1" sz="1800" u="sng">
              <a:solidFill>
                <a:srgbClr val="222222"/>
              </a:solidFill>
              <a:latin typeface="Times New Roman"/>
              <a:ea typeface="Times New Roman"/>
              <a:cs typeface="Times New Roman"/>
              <a:sym typeface="Times New Roman"/>
            </a:endParaRPr>
          </a:p>
        </p:txBody>
      </p:sp>
      <p:pic>
        <p:nvPicPr>
          <p:cNvPr id="102" name="Google Shape;102;p15"/>
          <p:cNvPicPr preferRelativeResize="0"/>
          <p:nvPr/>
        </p:nvPicPr>
        <p:blipFill>
          <a:blip r:embed="rId3">
            <a:alphaModFix/>
          </a:blip>
          <a:stretch>
            <a:fillRect/>
          </a:stretch>
        </p:blipFill>
        <p:spPr>
          <a:xfrm>
            <a:off x="7905750" y="2272375"/>
            <a:ext cx="4123274" cy="4026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nvSpPr>
        <p:spPr>
          <a:xfrm>
            <a:off x="325924" y="248625"/>
            <a:ext cx="10165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Label Frames &amp; Train Frame Classifier (Phase 1)</a:t>
            </a:r>
            <a:endParaRPr b="1" i="0" sz="3200" u="none" cap="none" strike="noStrike">
              <a:solidFill>
                <a:srgbClr val="46B0FA"/>
              </a:solidFill>
              <a:latin typeface="Arial"/>
              <a:ea typeface="Arial"/>
              <a:cs typeface="Arial"/>
              <a:sym typeface="Arial"/>
            </a:endParaRPr>
          </a:p>
        </p:txBody>
      </p:sp>
      <p:sp>
        <p:nvSpPr>
          <p:cNvPr id="108" name="Google Shape;108;p16"/>
          <p:cNvSpPr txBox="1"/>
          <p:nvPr/>
        </p:nvSpPr>
        <p:spPr>
          <a:xfrm>
            <a:off x="325925" y="1296150"/>
            <a:ext cx="11621100" cy="4584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100"/>
              </a:spcBef>
              <a:spcAft>
                <a:spcPts val="0"/>
              </a:spcAft>
              <a:buSzPts val="1800"/>
              <a:buChar char="-"/>
            </a:pPr>
            <a:r>
              <a:rPr lang="en-US" sz="1800">
                <a:solidFill>
                  <a:schemeClr val="dk1"/>
                </a:solidFill>
                <a:highlight>
                  <a:srgbClr val="FFFFFF"/>
                </a:highlight>
              </a:rPr>
              <a:t>We label the individual frames in a video from which a classifier in the sklearn library can be trained.</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Output of this phase is labelled frames in a </a:t>
            </a:r>
            <a:r>
              <a:rPr i="1" lang="en-US" sz="1800">
                <a:solidFill>
                  <a:schemeClr val="dk1"/>
                </a:solidFill>
                <a:highlight>
                  <a:srgbClr val="FFFFFF"/>
                </a:highlight>
              </a:rPr>
              <a:t>CSV file </a:t>
            </a:r>
            <a:r>
              <a:rPr lang="en-US" sz="1800">
                <a:solidFill>
                  <a:schemeClr val="dk1"/>
                </a:solidFill>
                <a:highlight>
                  <a:srgbClr val="FFFFFF"/>
                </a:highlight>
              </a:rPr>
              <a:t>and trained models in a </a:t>
            </a:r>
            <a:r>
              <a:rPr i="1" lang="en-US" sz="1800">
                <a:solidFill>
                  <a:schemeClr val="dk1"/>
                </a:solidFill>
                <a:highlight>
                  <a:srgbClr val="FFFFFF"/>
                </a:highlight>
              </a:rPr>
              <a:t>joblib file</a:t>
            </a:r>
            <a:r>
              <a:rPr lang="en-US" sz="1800">
                <a:solidFill>
                  <a:schemeClr val="dk1"/>
                </a:solidFill>
                <a:highlight>
                  <a:srgbClr val="FFFFFF"/>
                </a:highlight>
              </a:rPr>
              <a:t>.</a:t>
            </a:r>
            <a:endParaRPr sz="1800">
              <a:solidFill>
                <a:schemeClr val="dk1"/>
              </a:solidFill>
              <a:highlight>
                <a:srgbClr val="FFFFFF"/>
              </a:highlight>
            </a:endParaRPr>
          </a:p>
          <a:p>
            <a:pPr indent="0" lvl="0" marL="0" rtl="0" algn="l">
              <a:lnSpc>
                <a:spcPct val="115000"/>
              </a:lnSpc>
              <a:spcBef>
                <a:spcPts val="1100"/>
              </a:spcBef>
              <a:spcAft>
                <a:spcPts val="0"/>
              </a:spcAft>
              <a:buNone/>
            </a:pPr>
            <a:r>
              <a:rPr lang="en-US" sz="1800">
                <a:solidFill>
                  <a:schemeClr val="dk1"/>
                </a:solidFill>
                <a:highlight>
                  <a:srgbClr val="FFFFFF"/>
                </a:highlight>
              </a:rPr>
              <a:t>Following commands are used to classify the squat form frames:</a:t>
            </a:r>
            <a:endParaRPr sz="1800">
              <a:solidFill>
                <a:schemeClr val="dk1"/>
              </a:solidFill>
              <a:highlight>
                <a:srgbClr val="FFFFFF"/>
              </a:highlight>
            </a:endParaRPr>
          </a:p>
          <a:p>
            <a:pPr indent="-342900" lvl="0" marL="457200" rtl="0" algn="l">
              <a:lnSpc>
                <a:spcPct val="115000"/>
              </a:lnSpc>
              <a:spcBef>
                <a:spcPts val="1100"/>
              </a:spcBef>
              <a:spcAft>
                <a:spcPts val="0"/>
              </a:spcAft>
              <a:buClr>
                <a:schemeClr val="dk1"/>
              </a:buClr>
              <a:buSzPts val="1800"/>
              <a:buChar char="●"/>
            </a:pPr>
            <a:r>
              <a:rPr lang="en-US" sz="1800">
                <a:solidFill>
                  <a:schemeClr val="dk1"/>
                </a:solidFill>
                <a:highlight>
                  <a:srgbClr val="FFFFFF"/>
                </a:highlight>
              </a:rPr>
              <a:t>'p' to label a frame as not being parallel</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'l' to label a frame as leaning forwards</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'g' to label a frame as being good</a:t>
            </a:r>
            <a:endParaRPr sz="1800">
              <a:solidFill>
                <a:schemeClr val="dk1"/>
              </a:solidFill>
              <a:highlight>
                <a:srgbClr val="FFFFFF"/>
              </a:highlight>
            </a:endParaRPr>
          </a:p>
          <a:p>
            <a:pPr indent="0" lvl="0" marL="0" rtl="0" algn="l">
              <a:lnSpc>
                <a:spcPct val="115000"/>
              </a:lnSpc>
              <a:spcBef>
                <a:spcPts val="1100"/>
              </a:spcBef>
              <a:spcAft>
                <a:spcPts val="0"/>
              </a:spcAft>
              <a:buNone/>
            </a:pPr>
            <a:r>
              <a:t/>
            </a:r>
            <a:endParaRPr sz="1800">
              <a:solidFill>
                <a:schemeClr val="dk1"/>
              </a:solidFill>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700"/>
              </a:spcBef>
              <a:spcAft>
                <a:spcPts val="0"/>
              </a:spcAft>
              <a:buNone/>
            </a:pPr>
            <a:r>
              <a:t/>
            </a:r>
            <a:endParaRPr b="1" sz="1800" u="sng">
              <a:solidFill>
                <a:srgbClr val="222222"/>
              </a:solidFill>
              <a:latin typeface="Times New Roman"/>
              <a:ea typeface="Times New Roman"/>
              <a:cs typeface="Times New Roman"/>
              <a:sym typeface="Times New Roman"/>
            </a:endParaRPr>
          </a:p>
        </p:txBody>
      </p:sp>
      <p:pic>
        <p:nvPicPr>
          <p:cNvPr id="109" name="Google Shape;109;p16"/>
          <p:cNvPicPr preferRelativeResize="0"/>
          <p:nvPr/>
        </p:nvPicPr>
        <p:blipFill>
          <a:blip r:embed="rId3">
            <a:alphaModFix/>
          </a:blip>
          <a:stretch>
            <a:fillRect/>
          </a:stretch>
        </p:blipFill>
        <p:spPr>
          <a:xfrm>
            <a:off x="3616075" y="3736325"/>
            <a:ext cx="5715000" cy="295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nvSpPr>
        <p:spPr>
          <a:xfrm>
            <a:off x="325927" y="248626"/>
            <a:ext cx="7530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46B0FA"/>
                </a:solidFill>
              </a:rPr>
              <a:t>Frame Analysis Of Squats (Phase 2)</a:t>
            </a:r>
            <a:endParaRPr b="1" i="0" sz="3200" u="none" cap="none" strike="noStrike">
              <a:solidFill>
                <a:srgbClr val="46B0FA"/>
              </a:solidFill>
              <a:latin typeface="Arial"/>
              <a:ea typeface="Arial"/>
              <a:cs typeface="Arial"/>
              <a:sym typeface="Arial"/>
            </a:endParaRPr>
          </a:p>
        </p:txBody>
      </p:sp>
      <p:sp>
        <p:nvSpPr>
          <p:cNvPr id="115" name="Google Shape;115;p17"/>
          <p:cNvSpPr txBox="1"/>
          <p:nvPr/>
        </p:nvSpPr>
        <p:spPr>
          <a:xfrm>
            <a:off x="325925" y="1210850"/>
            <a:ext cx="11621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p:txBody>
      </p:sp>
      <p:sp>
        <p:nvSpPr>
          <p:cNvPr id="116" name="Google Shape;116;p17"/>
          <p:cNvSpPr txBox="1"/>
          <p:nvPr/>
        </p:nvSpPr>
        <p:spPr>
          <a:xfrm>
            <a:off x="250175" y="833625"/>
            <a:ext cx="11772600" cy="257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highlight>
                  <a:srgbClr val="FFFFFF"/>
                </a:highlight>
              </a:rPr>
              <a:t>Using the three features extracted in label-frames and trained using various classification algorithms:</a:t>
            </a:r>
            <a:endParaRPr sz="2000">
              <a:solidFill>
                <a:schemeClr val="dk1"/>
              </a:solidFill>
              <a:highlight>
                <a:srgbClr val="FFFFFF"/>
              </a:highlight>
            </a:endParaRPr>
          </a:p>
          <a:p>
            <a:pPr indent="-355600" lvl="0" marL="457200" rtl="0" algn="l">
              <a:lnSpc>
                <a:spcPct val="115000"/>
              </a:lnSpc>
              <a:spcBef>
                <a:spcPts val="1100"/>
              </a:spcBef>
              <a:spcAft>
                <a:spcPts val="0"/>
              </a:spcAft>
              <a:buClr>
                <a:schemeClr val="dk1"/>
              </a:buClr>
              <a:buSzPts val="2000"/>
              <a:buChar char="●"/>
            </a:pPr>
            <a:r>
              <a:rPr lang="en-US" sz="2000">
                <a:solidFill>
                  <a:schemeClr val="dk1"/>
                </a:solidFill>
                <a:highlight>
                  <a:srgbClr val="FFFFFF"/>
                </a:highlight>
              </a:rPr>
              <a:t>Hip angle (via keypoints 11, 23, 25)</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The absolute difference between knee (23) and hip (25) key points</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Knee angle (via keypoints 23, 25, 27)</a:t>
            </a:r>
            <a:endParaRPr sz="2000">
              <a:solidFill>
                <a:schemeClr val="dk1"/>
              </a:solidFill>
              <a:highlight>
                <a:srgbClr val="FFFFFF"/>
              </a:highlight>
            </a:endParaRPr>
          </a:p>
          <a:p>
            <a:pPr indent="0" lvl="0" marL="0" rtl="0" algn="l">
              <a:lnSpc>
                <a:spcPct val="115000"/>
              </a:lnSpc>
              <a:spcBef>
                <a:spcPts val="1100"/>
              </a:spcBef>
              <a:spcAft>
                <a:spcPts val="0"/>
              </a:spcAft>
              <a:buNone/>
            </a:pPr>
            <a:r>
              <a:t/>
            </a:r>
            <a:endParaRPr sz="2000">
              <a:solidFill>
                <a:schemeClr val="dk1"/>
              </a:solidFill>
              <a:highlight>
                <a:srgbClr val="FFFFFF"/>
              </a:highlight>
            </a:endParaRPr>
          </a:p>
          <a:p>
            <a:pPr indent="0" lvl="0" marL="457200" rtl="0" algn="l">
              <a:spcBef>
                <a:spcPts val="700"/>
              </a:spcBef>
              <a:spcAft>
                <a:spcPts val="0"/>
              </a:spcAft>
              <a:buNone/>
            </a:pPr>
            <a:r>
              <a:t/>
            </a:r>
            <a:endParaRPr b="1" sz="1600"/>
          </a:p>
        </p:txBody>
      </p:sp>
      <p:pic>
        <p:nvPicPr>
          <p:cNvPr id="117" name="Google Shape;117;p17"/>
          <p:cNvPicPr preferRelativeResize="0"/>
          <p:nvPr/>
        </p:nvPicPr>
        <p:blipFill>
          <a:blip r:embed="rId3">
            <a:alphaModFix/>
          </a:blip>
          <a:stretch>
            <a:fillRect/>
          </a:stretch>
        </p:blipFill>
        <p:spPr>
          <a:xfrm>
            <a:off x="8345300" y="2565950"/>
            <a:ext cx="3503550" cy="3957700"/>
          </a:xfrm>
          <a:prstGeom prst="rect">
            <a:avLst/>
          </a:prstGeom>
          <a:noFill/>
          <a:ln>
            <a:noFill/>
          </a:ln>
        </p:spPr>
      </p:pic>
      <p:pic>
        <p:nvPicPr>
          <p:cNvPr id="118" name="Google Shape;118;p17"/>
          <p:cNvPicPr preferRelativeResize="0"/>
          <p:nvPr/>
        </p:nvPicPr>
        <p:blipFill>
          <a:blip r:embed="rId4">
            <a:alphaModFix/>
          </a:blip>
          <a:stretch>
            <a:fillRect/>
          </a:stretch>
        </p:blipFill>
        <p:spPr>
          <a:xfrm>
            <a:off x="200475" y="2565950"/>
            <a:ext cx="7837800" cy="406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nvSpPr>
        <p:spPr>
          <a:xfrm>
            <a:off x="325927" y="248626"/>
            <a:ext cx="7530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46B0FA"/>
                </a:solidFill>
              </a:rPr>
              <a:t>Graphical Analysis and Interpretation</a:t>
            </a:r>
            <a:endParaRPr b="1" i="0" sz="3200" u="none" cap="none" strike="noStrike">
              <a:solidFill>
                <a:srgbClr val="46B0FA"/>
              </a:solidFill>
              <a:latin typeface="Arial"/>
              <a:ea typeface="Arial"/>
              <a:cs typeface="Arial"/>
              <a:sym typeface="Arial"/>
            </a:endParaRPr>
          </a:p>
        </p:txBody>
      </p:sp>
      <p:pic>
        <p:nvPicPr>
          <p:cNvPr id="124" name="Google Shape;124;p18"/>
          <p:cNvPicPr preferRelativeResize="0"/>
          <p:nvPr/>
        </p:nvPicPr>
        <p:blipFill>
          <a:blip r:embed="rId3">
            <a:alphaModFix/>
          </a:blip>
          <a:stretch>
            <a:fillRect/>
          </a:stretch>
        </p:blipFill>
        <p:spPr>
          <a:xfrm>
            <a:off x="2443050" y="1033963"/>
            <a:ext cx="6323217" cy="4319087"/>
          </a:xfrm>
          <a:prstGeom prst="rect">
            <a:avLst/>
          </a:prstGeom>
          <a:noFill/>
          <a:ln>
            <a:noFill/>
          </a:ln>
        </p:spPr>
      </p:pic>
      <p:sp>
        <p:nvSpPr>
          <p:cNvPr id="125" name="Google Shape;125;p18"/>
          <p:cNvSpPr txBox="1"/>
          <p:nvPr/>
        </p:nvSpPr>
        <p:spPr>
          <a:xfrm>
            <a:off x="339000" y="5590750"/>
            <a:ext cx="1151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highlight>
                  <a:srgbClr val="FFFFFF"/>
                </a:highlight>
              </a:rPr>
              <a:t>The minima of the red curve is a lot less than the minima of the others. This indicates the squat was not parallel.</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nvSpPr>
        <p:spPr>
          <a:xfrm>
            <a:off x="325927" y="248626"/>
            <a:ext cx="7530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46B0FA"/>
                </a:solidFill>
              </a:rPr>
              <a:t>Graphical Analysis and Interpretation</a:t>
            </a:r>
            <a:endParaRPr b="1" i="0" sz="3200" u="none" cap="none" strike="noStrike">
              <a:solidFill>
                <a:srgbClr val="46B0FA"/>
              </a:solidFill>
              <a:latin typeface="Arial"/>
              <a:ea typeface="Arial"/>
              <a:cs typeface="Arial"/>
              <a:sym typeface="Arial"/>
            </a:endParaRPr>
          </a:p>
        </p:txBody>
      </p:sp>
      <p:pic>
        <p:nvPicPr>
          <p:cNvPr id="131" name="Google Shape;131;p19"/>
          <p:cNvPicPr preferRelativeResize="0"/>
          <p:nvPr/>
        </p:nvPicPr>
        <p:blipFill>
          <a:blip r:embed="rId3">
            <a:alphaModFix/>
          </a:blip>
          <a:stretch>
            <a:fillRect/>
          </a:stretch>
        </p:blipFill>
        <p:spPr>
          <a:xfrm>
            <a:off x="2049950" y="1023300"/>
            <a:ext cx="6510125" cy="4558725"/>
          </a:xfrm>
          <a:prstGeom prst="rect">
            <a:avLst/>
          </a:prstGeom>
          <a:noFill/>
          <a:ln>
            <a:noFill/>
          </a:ln>
        </p:spPr>
      </p:pic>
      <p:sp>
        <p:nvSpPr>
          <p:cNvPr id="132" name="Google Shape;132;p19"/>
          <p:cNvSpPr txBox="1"/>
          <p:nvPr/>
        </p:nvSpPr>
        <p:spPr>
          <a:xfrm>
            <a:off x="981475" y="5582025"/>
            <a:ext cx="1185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highlight>
                  <a:srgbClr val="FFFFFF"/>
                </a:highlight>
              </a:rPr>
              <a:t>All graphs follow a similar shape, however the minima of the blue curve is significantly less. </a:t>
            </a:r>
            <a:endParaRPr sz="1800">
              <a:solidFill>
                <a:schemeClr val="dk1"/>
              </a:solidFill>
              <a:highlight>
                <a:srgbClr val="FFFFFF"/>
              </a:highlight>
            </a:endParaRPr>
          </a:p>
          <a:p>
            <a:pPr indent="0" lvl="0" marL="0" rtl="0" algn="l">
              <a:spcBef>
                <a:spcPts val="0"/>
              </a:spcBef>
              <a:spcAft>
                <a:spcPts val="0"/>
              </a:spcAft>
              <a:buNone/>
            </a:pPr>
            <a:r>
              <a:rPr lang="en-US" sz="1800">
                <a:solidFill>
                  <a:schemeClr val="dk1"/>
                </a:solidFill>
                <a:highlight>
                  <a:srgbClr val="FFFFFF"/>
                </a:highlight>
              </a:rPr>
              <a:t>This indicates when someone is leaning </a:t>
            </a:r>
            <a:r>
              <a:rPr lang="en-US" sz="1800">
                <a:solidFill>
                  <a:schemeClr val="dk1"/>
                </a:solidFill>
                <a:highlight>
                  <a:srgbClr val="FFFFFF"/>
                </a:highlight>
              </a:rPr>
              <a:t>forward</a:t>
            </a:r>
            <a:r>
              <a:rPr lang="en-US" sz="1800">
                <a:solidFill>
                  <a:schemeClr val="dk1"/>
                </a:solidFill>
                <a:highlight>
                  <a:srgbClr val="FFFFFF"/>
                </a:highlight>
              </a:rPr>
              <a:t> in the squat the hip angle dips </a:t>
            </a:r>
            <a:r>
              <a:rPr lang="en-US" sz="1800">
                <a:solidFill>
                  <a:schemeClr val="dk1"/>
                </a:solidFill>
                <a:highlight>
                  <a:srgbClr val="FFFFFF"/>
                </a:highlight>
              </a:rPr>
              <a:t>below</a:t>
            </a:r>
            <a:r>
              <a:rPr lang="en-US" sz="1800">
                <a:solidFill>
                  <a:schemeClr val="dk1"/>
                </a:solidFill>
                <a:highlight>
                  <a:srgbClr val="FFFFFF"/>
                </a:highlight>
              </a:rPr>
              <a:t> 40 degrees.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nvSpPr>
        <p:spPr>
          <a:xfrm>
            <a:off x="325927" y="248626"/>
            <a:ext cx="7530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46B0FA"/>
                </a:solidFill>
              </a:rPr>
              <a:t>Graphical Analysis and Interpretation</a:t>
            </a:r>
            <a:endParaRPr b="1" i="0" sz="3200" u="none" cap="none" strike="noStrike">
              <a:solidFill>
                <a:srgbClr val="46B0FA"/>
              </a:solidFill>
              <a:latin typeface="Arial"/>
              <a:ea typeface="Arial"/>
              <a:cs typeface="Arial"/>
              <a:sym typeface="Arial"/>
            </a:endParaRPr>
          </a:p>
        </p:txBody>
      </p:sp>
      <p:pic>
        <p:nvPicPr>
          <p:cNvPr id="138" name="Google Shape;138;p20"/>
          <p:cNvPicPr preferRelativeResize="0"/>
          <p:nvPr/>
        </p:nvPicPr>
        <p:blipFill>
          <a:blip r:embed="rId3">
            <a:alphaModFix/>
          </a:blip>
          <a:stretch>
            <a:fillRect/>
          </a:stretch>
        </p:blipFill>
        <p:spPr>
          <a:xfrm>
            <a:off x="686225" y="833625"/>
            <a:ext cx="5587850" cy="5627649"/>
          </a:xfrm>
          <a:prstGeom prst="rect">
            <a:avLst/>
          </a:prstGeom>
          <a:noFill/>
          <a:ln>
            <a:noFill/>
          </a:ln>
        </p:spPr>
      </p:pic>
      <p:sp>
        <p:nvSpPr>
          <p:cNvPr id="139" name="Google Shape;139;p20"/>
          <p:cNvSpPr txBox="1"/>
          <p:nvPr/>
        </p:nvSpPr>
        <p:spPr>
          <a:xfrm>
            <a:off x="5789550" y="2505450"/>
            <a:ext cx="6038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highlight>
                  <a:srgbClr val="FFFFFF"/>
                </a:highlight>
              </a:rPr>
              <a:t>When you do not go low enough or reach parallel in a squat, the length of the exercise tends to be shorter. This is why the red curve is shorter in terms of number of frames as compared to the other curves.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nvSpPr>
        <p:spPr>
          <a:xfrm>
            <a:off x="325927" y="248626"/>
            <a:ext cx="7530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46B0FA"/>
                </a:solidFill>
              </a:rPr>
              <a:t>Result (Phase 3)</a:t>
            </a:r>
            <a:endParaRPr b="1" i="0" sz="3200" u="none" cap="none" strike="noStrike">
              <a:solidFill>
                <a:srgbClr val="46B0FA"/>
              </a:solidFill>
              <a:latin typeface="Arial"/>
              <a:ea typeface="Arial"/>
              <a:cs typeface="Arial"/>
              <a:sym typeface="Arial"/>
            </a:endParaRPr>
          </a:p>
        </p:txBody>
      </p:sp>
      <p:sp>
        <p:nvSpPr>
          <p:cNvPr id="145" name="Google Shape;145;p21"/>
          <p:cNvSpPr txBox="1"/>
          <p:nvPr/>
        </p:nvSpPr>
        <p:spPr>
          <a:xfrm>
            <a:off x="370050" y="993900"/>
            <a:ext cx="11451900" cy="1354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lang="en-US" sz="1900">
                <a:solidFill>
                  <a:schemeClr val="dk1"/>
                </a:solidFill>
                <a:highlight>
                  <a:srgbClr val="FFFFFF"/>
                </a:highlight>
              </a:rPr>
              <a:t>Analysis of various classification algorithms for </a:t>
            </a:r>
            <a:r>
              <a:rPr lang="en-US" sz="1900">
                <a:solidFill>
                  <a:schemeClr val="dk1"/>
                </a:solidFill>
                <a:highlight>
                  <a:srgbClr val="FFFFFF"/>
                </a:highlight>
              </a:rPr>
              <a:t>exercise</a:t>
            </a:r>
            <a:r>
              <a:rPr lang="en-US" sz="1900">
                <a:solidFill>
                  <a:schemeClr val="dk1"/>
                </a:solidFill>
                <a:highlight>
                  <a:srgbClr val="FFFFFF"/>
                </a:highlight>
              </a:rPr>
              <a:t> form correction. Input: tuples of the exercise videos and trained frame analysis models.</a:t>
            </a:r>
            <a:endParaRPr sz="1900">
              <a:solidFill>
                <a:schemeClr val="dk1"/>
              </a:solidFill>
              <a:highlight>
                <a:srgbClr val="FFFFFF"/>
              </a:highlight>
            </a:endParaRPr>
          </a:p>
          <a:p>
            <a:pPr indent="-349250" lvl="0" marL="457200" rtl="0" algn="l">
              <a:spcBef>
                <a:spcPts val="0"/>
              </a:spcBef>
              <a:spcAft>
                <a:spcPts val="0"/>
              </a:spcAft>
              <a:buClr>
                <a:schemeClr val="dk1"/>
              </a:buClr>
              <a:buSzPts val="1900"/>
              <a:buChar char="-"/>
            </a:pPr>
            <a:r>
              <a:rPr lang="en-US" sz="1900">
                <a:solidFill>
                  <a:schemeClr val="dk1"/>
                </a:solidFill>
                <a:highlight>
                  <a:srgbClr val="FFFFFF"/>
                </a:highlight>
              </a:rPr>
              <a:t>Live frame analysis for feedback demo</a:t>
            </a:r>
            <a:endParaRPr sz="1900">
              <a:solidFill>
                <a:schemeClr val="dk1"/>
              </a:solidFill>
              <a:highlight>
                <a:srgbClr val="FFFFFF"/>
              </a:highlight>
            </a:endParaRPr>
          </a:p>
          <a:p>
            <a:pPr indent="0" lvl="0" marL="0" rtl="0" algn="l">
              <a:spcBef>
                <a:spcPts val="0"/>
              </a:spcBef>
              <a:spcAft>
                <a:spcPts val="0"/>
              </a:spcAft>
              <a:buNone/>
            </a:pPr>
            <a:r>
              <a:t/>
            </a:r>
            <a:endParaRPr sz="1900">
              <a:solidFill>
                <a:schemeClr val="dk1"/>
              </a:solidFill>
              <a:highlight>
                <a:srgbClr val="FFFFFF"/>
              </a:highlight>
            </a:endParaRPr>
          </a:p>
        </p:txBody>
      </p:sp>
      <p:graphicFrame>
        <p:nvGraphicFramePr>
          <p:cNvPr id="146" name="Google Shape;146;p21"/>
          <p:cNvGraphicFramePr/>
          <p:nvPr/>
        </p:nvGraphicFramePr>
        <p:xfrm>
          <a:off x="3071150" y="2134325"/>
          <a:ext cx="3000000" cy="3000000"/>
        </p:xfrm>
        <a:graphic>
          <a:graphicData uri="http://schemas.openxmlformats.org/drawingml/2006/table">
            <a:tbl>
              <a:tblPr>
                <a:noFill/>
                <a:tableStyleId>{7E04AA21-448E-452A-B2BA-966F71F37D75}</a:tableStyleId>
              </a:tblPr>
              <a:tblGrid>
                <a:gridCol w="2127350"/>
                <a:gridCol w="2367825"/>
                <a:gridCol w="2811800"/>
              </a:tblGrid>
              <a:tr h="326800">
                <a:tc>
                  <a:txBody>
                    <a:bodyPr/>
                    <a:lstStyle/>
                    <a:p>
                      <a:pPr indent="0" lvl="0" marL="0" rtl="0" algn="l">
                        <a:lnSpc>
                          <a:spcPct val="115000"/>
                        </a:lnSpc>
                        <a:spcBef>
                          <a:spcPts val="0"/>
                        </a:spcBef>
                        <a:spcAft>
                          <a:spcPts val="0"/>
                        </a:spcAft>
                        <a:buNone/>
                      </a:pPr>
                      <a:r>
                        <a:rPr b="1" lang="en-US" sz="1000">
                          <a:solidFill>
                            <a:srgbClr val="FFFFFF"/>
                          </a:solidFill>
                        </a:rPr>
                        <a:t>Exercise</a:t>
                      </a:r>
                      <a:endParaRPr b="1" sz="10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US" sz="1000">
                          <a:solidFill>
                            <a:srgbClr val="FFFFFF"/>
                          </a:solidFill>
                        </a:rPr>
                        <a:t>Algorithm</a:t>
                      </a:r>
                      <a:endParaRPr b="1" sz="10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US" sz="1000">
                          <a:solidFill>
                            <a:srgbClr val="FFFFFF"/>
                          </a:solidFill>
                        </a:rPr>
                        <a:t>Accuracy(in %)</a:t>
                      </a:r>
                      <a:endParaRPr b="1" sz="10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326800">
                <a:tc rowSpan="4">
                  <a:txBody>
                    <a:bodyPr/>
                    <a:lstStyle/>
                    <a:p>
                      <a:pPr indent="0" lvl="0" marL="0" rtl="0" algn="ctr">
                        <a:lnSpc>
                          <a:spcPct val="115000"/>
                        </a:lnSpc>
                        <a:spcBef>
                          <a:spcPts val="0"/>
                        </a:spcBef>
                        <a:spcAft>
                          <a:spcPts val="0"/>
                        </a:spcAft>
                        <a:buNone/>
                      </a:pPr>
                      <a:r>
                        <a:rPr lang="en-US" sz="1000"/>
                        <a:t>Squat</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l">
                        <a:lnSpc>
                          <a:spcPct val="115000"/>
                        </a:lnSpc>
                        <a:spcBef>
                          <a:spcPts val="0"/>
                        </a:spcBef>
                        <a:spcAft>
                          <a:spcPts val="0"/>
                        </a:spcAft>
                        <a:buNone/>
                      </a:pPr>
                      <a:r>
                        <a:rPr lang="en-US" sz="1000"/>
                        <a:t>SVM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r">
                        <a:lnSpc>
                          <a:spcPct val="115000"/>
                        </a:lnSpc>
                        <a:spcBef>
                          <a:spcPts val="0"/>
                        </a:spcBef>
                        <a:spcAft>
                          <a:spcPts val="0"/>
                        </a:spcAft>
                        <a:buNone/>
                      </a:pPr>
                      <a:r>
                        <a:rPr lang="en-US" sz="1000"/>
                        <a:t>99%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26800">
                <a:tc vMerge="1"/>
                <a:tc>
                  <a:txBody>
                    <a:bodyPr/>
                    <a:lstStyle/>
                    <a:p>
                      <a:pPr indent="0" lvl="0" marL="0" rtl="0" algn="l">
                        <a:lnSpc>
                          <a:spcPct val="115000"/>
                        </a:lnSpc>
                        <a:spcBef>
                          <a:spcPts val="0"/>
                        </a:spcBef>
                        <a:spcAft>
                          <a:spcPts val="0"/>
                        </a:spcAft>
                        <a:buNone/>
                      </a:pPr>
                      <a:r>
                        <a:rPr lang="en-US" sz="1000"/>
                        <a:t>KNN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r">
                        <a:lnSpc>
                          <a:spcPct val="115000"/>
                        </a:lnSpc>
                        <a:spcBef>
                          <a:spcPts val="0"/>
                        </a:spcBef>
                        <a:spcAft>
                          <a:spcPts val="0"/>
                        </a:spcAft>
                        <a:buNone/>
                      </a:pPr>
                      <a:r>
                        <a:rPr lang="en-US"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26800">
                <a:tc vMerge="1"/>
                <a:tc>
                  <a:txBody>
                    <a:bodyPr/>
                    <a:lstStyle/>
                    <a:p>
                      <a:pPr indent="0" lvl="0" marL="0" rtl="0" algn="l">
                        <a:lnSpc>
                          <a:spcPct val="115000"/>
                        </a:lnSpc>
                        <a:spcBef>
                          <a:spcPts val="0"/>
                        </a:spcBef>
                        <a:spcAft>
                          <a:spcPts val="0"/>
                        </a:spcAft>
                        <a:buNone/>
                      </a:pPr>
                      <a:r>
                        <a:rPr lang="en-US" sz="1000"/>
                        <a:t>Naive Bayes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r">
                        <a:lnSpc>
                          <a:spcPct val="115000"/>
                        </a:lnSpc>
                        <a:spcBef>
                          <a:spcPts val="0"/>
                        </a:spcBef>
                        <a:spcAft>
                          <a:spcPts val="0"/>
                        </a:spcAft>
                        <a:buNone/>
                      </a:pPr>
                      <a:r>
                        <a:rPr lang="en-US" sz="1000"/>
                        <a:t>98%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26800">
                <a:tc vMerge="1"/>
                <a:tc>
                  <a:txBody>
                    <a:bodyPr/>
                    <a:lstStyle/>
                    <a:p>
                      <a:pPr indent="0" lvl="0" marL="0" rtl="0" algn="l">
                        <a:lnSpc>
                          <a:spcPct val="115000"/>
                        </a:lnSpc>
                        <a:spcBef>
                          <a:spcPts val="0"/>
                        </a:spcBef>
                        <a:spcAft>
                          <a:spcPts val="0"/>
                        </a:spcAft>
                        <a:buNone/>
                      </a:pPr>
                      <a:r>
                        <a:rPr lang="en-US" sz="1000"/>
                        <a:t>Neural Network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r">
                        <a:lnSpc>
                          <a:spcPct val="115000"/>
                        </a:lnSpc>
                        <a:spcBef>
                          <a:spcPts val="0"/>
                        </a:spcBef>
                        <a:spcAft>
                          <a:spcPts val="0"/>
                        </a:spcAft>
                        <a:buNone/>
                      </a:pPr>
                      <a:r>
                        <a:rPr lang="en-US" sz="1000"/>
                        <a:t>99%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26800">
                <a:tc rowSpan="4">
                  <a:txBody>
                    <a:bodyPr/>
                    <a:lstStyle/>
                    <a:p>
                      <a:pPr indent="0" lvl="0" marL="0" rtl="0" algn="ctr">
                        <a:lnSpc>
                          <a:spcPct val="115000"/>
                        </a:lnSpc>
                        <a:spcBef>
                          <a:spcPts val="0"/>
                        </a:spcBef>
                        <a:spcAft>
                          <a:spcPts val="0"/>
                        </a:spcAft>
                        <a:buNone/>
                      </a:pPr>
                      <a:r>
                        <a:rPr lang="en-US" sz="1000"/>
                        <a:t>Overhead Press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US" sz="1000"/>
                        <a:t>SVC</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lang="en-US" sz="1000"/>
                        <a:t>85%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326800">
                <a:tc vMerge="1"/>
                <a:tc>
                  <a:txBody>
                    <a:bodyPr/>
                    <a:lstStyle/>
                    <a:p>
                      <a:pPr indent="0" lvl="0" marL="0" rtl="0" algn="l">
                        <a:lnSpc>
                          <a:spcPct val="115000"/>
                        </a:lnSpc>
                        <a:spcBef>
                          <a:spcPts val="0"/>
                        </a:spcBef>
                        <a:spcAft>
                          <a:spcPts val="0"/>
                        </a:spcAft>
                        <a:buNone/>
                      </a:pPr>
                      <a:r>
                        <a:rPr lang="en-US" sz="1000"/>
                        <a:t>KNN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lang="en-US"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326800">
                <a:tc vMerge="1"/>
                <a:tc>
                  <a:txBody>
                    <a:bodyPr/>
                    <a:lstStyle/>
                    <a:p>
                      <a:pPr indent="0" lvl="0" marL="0" rtl="0" algn="l">
                        <a:lnSpc>
                          <a:spcPct val="115000"/>
                        </a:lnSpc>
                        <a:spcBef>
                          <a:spcPts val="0"/>
                        </a:spcBef>
                        <a:spcAft>
                          <a:spcPts val="0"/>
                        </a:spcAft>
                        <a:buNone/>
                      </a:pPr>
                      <a:r>
                        <a:rPr lang="en-US" sz="1000"/>
                        <a:t>Naive Bayes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lang="en-US" sz="1000"/>
                        <a:t>97%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326800">
                <a:tc vMerge="1"/>
                <a:tc>
                  <a:txBody>
                    <a:bodyPr/>
                    <a:lstStyle/>
                    <a:p>
                      <a:pPr indent="0" lvl="0" marL="0" rtl="0" algn="l">
                        <a:lnSpc>
                          <a:spcPct val="115000"/>
                        </a:lnSpc>
                        <a:spcBef>
                          <a:spcPts val="0"/>
                        </a:spcBef>
                        <a:spcAft>
                          <a:spcPts val="0"/>
                        </a:spcAft>
                        <a:buNone/>
                      </a:pPr>
                      <a:r>
                        <a:rPr lang="en-US" sz="1000"/>
                        <a:t>Neural Network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lang="en-US" sz="1000"/>
                        <a:t>97%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326800">
                <a:tc rowSpan="4">
                  <a:txBody>
                    <a:bodyPr/>
                    <a:lstStyle/>
                    <a:p>
                      <a:pPr indent="0" lvl="0" marL="0" rtl="0" algn="ctr">
                        <a:lnSpc>
                          <a:spcPct val="115000"/>
                        </a:lnSpc>
                        <a:spcBef>
                          <a:spcPts val="0"/>
                        </a:spcBef>
                        <a:spcAft>
                          <a:spcPts val="0"/>
                        </a:spcAft>
                        <a:buNone/>
                      </a:pPr>
                      <a:r>
                        <a:rPr lang="en-US" sz="1000"/>
                        <a:t>Bicep Curl</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US" sz="1000"/>
                        <a:t>SVC</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US" sz="1000"/>
                        <a:t>92%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326800">
                <a:tc vMerge="1"/>
                <a:tc>
                  <a:txBody>
                    <a:bodyPr/>
                    <a:lstStyle/>
                    <a:p>
                      <a:pPr indent="0" lvl="0" marL="0" rtl="0" algn="l">
                        <a:lnSpc>
                          <a:spcPct val="115000"/>
                        </a:lnSpc>
                        <a:spcBef>
                          <a:spcPts val="0"/>
                        </a:spcBef>
                        <a:spcAft>
                          <a:spcPts val="0"/>
                        </a:spcAft>
                        <a:buNone/>
                      </a:pPr>
                      <a:r>
                        <a:rPr lang="en-US" sz="1000"/>
                        <a:t>KNN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US" sz="1000"/>
                        <a:t>98%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326800">
                <a:tc vMerge="1"/>
                <a:tc>
                  <a:txBody>
                    <a:bodyPr/>
                    <a:lstStyle/>
                    <a:p>
                      <a:pPr indent="0" lvl="0" marL="0" rtl="0" algn="l">
                        <a:lnSpc>
                          <a:spcPct val="115000"/>
                        </a:lnSpc>
                        <a:spcBef>
                          <a:spcPts val="0"/>
                        </a:spcBef>
                        <a:spcAft>
                          <a:spcPts val="0"/>
                        </a:spcAft>
                        <a:buNone/>
                      </a:pPr>
                      <a:r>
                        <a:rPr lang="en-US" sz="1000"/>
                        <a:t>Naive Bayes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US" sz="1000"/>
                        <a:t>98%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326800">
                <a:tc vMerge="1"/>
                <a:tc>
                  <a:txBody>
                    <a:bodyPr/>
                    <a:lstStyle/>
                    <a:p>
                      <a:pPr indent="0" lvl="0" marL="0" rtl="0" algn="l">
                        <a:lnSpc>
                          <a:spcPct val="115000"/>
                        </a:lnSpc>
                        <a:spcBef>
                          <a:spcPts val="0"/>
                        </a:spcBef>
                        <a:spcAft>
                          <a:spcPts val="0"/>
                        </a:spcAft>
                        <a:buNone/>
                      </a:pPr>
                      <a:r>
                        <a:rPr lang="en-US" sz="1000"/>
                        <a:t>Neural Network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US" sz="1000"/>
                        <a:t>99%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nvSpPr>
        <p:spPr>
          <a:xfrm>
            <a:off x="487452" y="546801"/>
            <a:ext cx="7530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46B0FA"/>
                </a:solidFill>
              </a:rPr>
              <a:t>Conclusion</a:t>
            </a:r>
            <a:endParaRPr b="1" i="0" sz="3200" u="none" cap="none" strike="noStrike">
              <a:solidFill>
                <a:srgbClr val="46B0FA"/>
              </a:solidFill>
              <a:latin typeface="Arial"/>
              <a:ea typeface="Arial"/>
              <a:cs typeface="Arial"/>
              <a:sym typeface="Arial"/>
            </a:endParaRPr>
          </a:p>
        </p:txBody>
      </p:sp>
      <p:sp>
        <p:nvSpPr>
          <p:cNvPr id="152" name="Google Shape;152;p22"/>
          <p:cNvSpPr txBox="1"/>
          <p:nvPr/>
        </p:nvSpPr>
        <p:spPr>
          <a:xfrm>
            <a:off x="370050" y="1229975"/>
            <a:ext cx="11451900" cy="19548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Char char="-"/>
            </a:pPr>
            <a:r>
              <a:rPr lang="en-US" sz="2400">
                <a:solidFill>
                  <a:schemeClr val="dk1"/>
                </a:solidFill>
                <a:highlight>
                  <a:srgbClr val="FFFFFF"/>
                </a:highlight>
              </a:rPr>
              <a:t>A basic model is developed for detecting squat form inaccuracies using live feed which will allow users to perform the </a:t>
            </a:r>
            <a:r>
              <a:rPr lang="en-US" sz="2400">
                <a:solidFill>
                  <a:schemeClr val="dk1"/>
                </a:solidFill>
                <a:highlight>
                  <a:srgbClr val="FFFFFF"/>
                </a:highlight>
              </a:rPr>
              <a:t>exercise</a:t>
            </a:r>
            <a:r>
              <a:rPr lang="en-US" sz="2400">
                <a:solidFill>
                  <a:schemeClr val="dk1"/>
                </a:solidFill>
                <a:highlight>
                  <a:srgbClr val="FFFFFF"/>
                </a:highlight>
              </a:rPr>
              <a:t> in a better and productive manner.</a:t>
            </a:r>
            <a:endParaRPr sz="2400">
              <a:solidFill>
                <a:schemeClr val="dk1"/>
              </a:solidFill>
              <a:highlight>
                <a:srgbClr val="FFFFFF"/>
              </a:highlight>
            </a:endParaRPr>
          </a:p>
          <a:p>
            <a:pPr indent="-381000" lvl="0" marL="457200" rtl="0" algn="l">
              <a:spcBef>
                <a:spcPts val="0"/>
              </a:spcBef>
              <a:spcAft>
                <a:spcPts val="0"/>
              </a:spcAft>
              <a:buClr>
                <a:schemeClr val="dk1"/>
              </a:buClr>
              <a:buSzPts val="2400"/>
              <a:buChar char="-"/>
            </a:pPr>
            <a:r>
              <a:rPr lang="en-US" sz="2400">
                <a:solidFill>
                  <a:schemeClr val="dk1"/>
                </a:solidFill>
                <a:highlight>
                  <a:srgbClr val="FFFFFF"/>
                </a:highlight>
              </a:rPr>
              <a:t>Can be used in a production setting by deploying it as a web app or as a mobile app which makes it easier for user to analyze their form.</a:t>
            </a:r>
            <a:endParaRPr sz="2400">
              <a:solidFill>
                <a:schemeClr val="dk1"/>
              </a:solidFill>
              <a:highlight>
                <a:srgbClr val="FFFFFF"/>
              </a:highlight>
            </a:endParaRPr>
          </a:p>
          <a:p>
            <a:pPr indent="0" lvl="0" marL="0" rtl="0" algn="l">
              <a:spcBef>
                <a:spcPts val="0"/>
              </a:spcBef>
              <a:spcAft>
                <a:spcPts val="0"/>
              </a:spcAft>
              <a:buNone/>
            </a:pPr>
            <a:r>
              <a:t/>
            </a:r>
            <a:endParaRPr sz="1900">
              <a:solidFill>
                <a:schemeClr val="dk1"/>
              </a:solidFill>
              <a:highlight>
                <a:srgbClr val="FFFFFF"/>
              </a:highlight>
            </a:endParaRPr>
          </a:p>
        </p:txBody>
      </p:sp>
      <p:sp>
        <p:nvSpPr>
          <p:cNvPr id="153" name="Google Shape;153;p22"/>
          <p:cNvSpPr txBox="1"/>
          <p:nvPr/>
        </p:nvSpPr>
        <p:spPr>
          <a:xfrm>
            <a:off x="325925" y="3286800"/>
            <a:ext cx="12951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46B0FA"/>
                </a:solidFill>
              </a:rPr>
              <a:t>After mid-sem rectification</a:t>
            </a:r>
            <a:endParaRPr b="1" sz="3200">
              <a:solidFill>
                <a:srgbClr val="46B0FA"/>
              </a:solidFill>
            </a:endParaRPr>
          </a:p>
        </p:txBody>
      </p:sp>
      <p:sp>
        <p:nvSpPr>
          <p:cNvPr id="154" name="Google Shape;154;p22"/>
          <p:cNvSpPr txBox="1"/>
          <p:nvPr/>
        </p:nvSpPr>
        <p:spPr>
          <a:xfrm>
            <a:off x="325925" y="3963900"/>
            <a:ext cx="11317200" cy="232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Char char="-"/>
            </a:pPr>
            <a:r>
              <a:rPr lang="en-US" sz="2400" strike="sngStrike">
                <a:solidFill>
                  <a:schemeClr val="dk1"/>
                </a:solidFill>
                <a:highlight>
                  <a:srgbClr val="FFFFFF"/>
                </a:highlight>
              </a:rPr>
              <a:t>Addition of other </a:t>
            </a:r>
            <a:r>
              <a:rPr lang="en-US" sz="2400" strike="sngStrike">
                <a:solidFill>
                  <a:schemeClr val="dk1"/>
                </a:solidFill>
                <a:highlight>
                  <a:srgbClr val="FFFFFF"/>
                </a:highlight>
              </a:rPr>
              <a:t>exercises</a:t>
            </a:r>
            <a:r>
              <a:rPr lang="en-US" sz="2400" strike="sngStrike">
                <a:solidFill>
                  <a:schemeClr val="dk1"/>
                </a:solidFill>
                <a:highlight>
                  <a:srgbClr val="FFFFFF"/>
                </a:highlight>
              </a:rPr>
              <a:t> such as Overhead Press (OHP), </a:t>
            </a:r>
            <a:r>
              <a:rPr lang="en-US" sz="2400" strike="sngStrike">
                <a:solidFill>
                  <a:schemeClr val="dk1"/>
                </a:solidFill>
                <a:highlight>
                  <a:srgbClr val="FFFFFF"/>
                </a:highlight>
              </a:rPr>
              <a:t>dumbbell</a:t>
            </a:r>
            <a:r>
              <a:rPr lang="en-US" sz="2400" strike="sngStrike">
                <a:solidFill>
                  <a:schemeClr val="dk1"/>
                </a:solidFill>
                <a:highlight>
                  <a:srgbClr val="FFFFFF"/>
                </a:highlight>
              </a:rPr>
              <a:t> curl etc</a:t>
            </a:r>
            <a:r>
              <a:rPr lang="en-US" sz="2400">
                <a:solidFill>
                  <a:schemeClr val="dk1"/>
                </a:solidFill>
                <a:highlight>
                  <a:srgbClr val="FFFFFF"/>
                </a:highlight>
              </a:rPr>
              <a:t>.</a:t>
            </a:r>
            <a:endParaRPr sz="2400">
              <a:solidFill>
                <a:schemeClr val="dk1"/>
              </a:solidFill>
              <a:highlight>
                <a:srgbClr val="FFFFFF"/>
              </a:highlight>
            </a:endParaRPr>
          </a:p>
          <a:p>
            <a:pPr indent="-381000" lvl="0" marL="457200" rtl="0" algn="l">
              <a:spcBef>
                <a:spcPts val="0"/>
              </a:spcBef>
              <a:spcAft>
                <a:spcPts val="0"/>
              </a:spcAft>
              <a:buClr>
                <a:schemeClr val="dk1"/>
              </a:buClr>
              <a:buSzPts val="2400"/>
              <a:buChar char="-"/>
            </a:pPr>
            <a:r>
              <a:rPr b="1" lang="en-US" sz="2400">
                <a:solidFill>
                  <a:schemeClr val="dk1"/>
                </a:solidFill>
                <a:highlight>
                  <a:srgbClr val="FFFFFF"/>
                </a:highlight>
              </a:rPr>
              <a:t>Team has developed error correction model for above listed </a:t>
            </a:r>
            <a:r>
              <a:rPr b="1" lang="en-US" sz="2400">
                <a:solidFill>
                  <a:schemeClr val="dk1"/>
                </a:solidFill>
                <a:highlight>
                  <a:srgbClr val="FFFFFF"/>
                </a:highlight>
              </a:rPr>
              <a:t>exercises</a:t>
            </a:r>
            <a:endParaRPr b="1" sz="2400">
              <a:solidFill>
                <a:schemeClr val="dk1"/>
              </a:solidFill>
              <a:highlight>
                <a:srgbClr val="FFFFFF"/>
              </a:highlight>
            </a:endParaRPr>
          </a:p>
          <a:p>
            <a:pPr indent="-381000" lvl="0" marL="457200" rtl="0" algn="l">
              <a:spcBef>
                <a:spcPts val="0"/>
              </a:spcBef>
              <a:spcAft>
                <a:spcPts val="0"/>
              </a:spcAft>
              <a:buClr>
                <a:schemeClr val="dk1"/>
              </a:buClr>
              <a:buSzPts val="2400"/>
              <a:buChar char="-"/>
            </a:pPr>
            <a:r>
              <a:rPr lang="en-US" sz="2400" strike="sngStrike">
                <a:solidFill>
                  <a:schemeClr val="dk1"/>
                </a:solidFill>
                <a:highlight>
                  <a:srgbClr val="FFFFFF"/>
                </a:highlight>
              </a:rPr>
              <a:t>Improving model performance and fine tuning</a:t>
            </a:r>
            <a:r>
              <a:rPr lang="en-US" sz="2400">
                <a:solidFill>
                  <a:schemeClr val="dk1"/>
                </a:solidFill>
                <a:highlight>
                  <a:srgbClr val="FFFFFF"/>
                </a:highlight>
              </a:rPr>
              <a:t>. </a:t>
            </a:r>
            <a:endParaRPr sz="2400">
              <a:solidFill>
                <a:schemeClr val="dk1"/>
              </a:solidFill>
              <a:highlight>
                <a:srgbClr val="FFFFFF"/>
              </a:highlight>
            </a:endParaRPr>
          </a:p>
          <a:p>
            <a:pPr indent="-381000" lvl="0" marL="457200" rtl="0" algn="l">
              <a:spcBef>
                <a:spcPts val="0"/>
              </a:spcBef>
              <a:spcAft>
                <a:spcPts val="0"/>
              </a:spcAft>
              <a:buClr>
                <a:schemeClr val="dk1"/>
              </a:buClr>
              <a:buSzPts val="2400"/>
              <a:buChar char="-"/>
            </a:pPr>
            <a:r>
              <a:rPr b="1" lang="en-US" sz="2400">
                <a:solidFill>
                  <a:schemeClr val="dk1"/>
                </a:solidFill>
                <a:highlight>
                  <a:srgbClr val="FFFFFF"/>
                </a:highlight>
              </a:rPr>
              <a:t>Team added various new models and worked on improving performance (Neural networks, SVM/SVC, Naive Bayes)</a:t>
            </a:r>
            <a:endParaRPr b="1" sz="2400">
              <a:solidFill>
                <a:schemeClr val="dk1"/>
              </a:solidFill>
              <a:highlight>
                <a:srgbClr val="FFFFFF"/>
              </a:highlight>
            </a:endParaRPr>
          </a:p>
          <a:p>
            <a:pPr indent="0" lvl="0" marL="0" rtl="0" algn="l">
              <a:spcBef>
                <a:spcPts val="0"/>
              </a:spcBef>
              <a:spcAft>
                <a:spcPts val="0"/>
              </a:spcAft>
              <a:buNone/>
            </a:pPr>
            <a:r>
              <a:t/>
            </a:r>
            <a:endParaRPr sz="1900">
              <a:solidFill>
                <a:schemeClr val="dk1"/>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3"/>
          <p:cNvPicPr preferRelativeResize="0"/>
          <p:nvPr/>
        </p:nvPicPr>
        <p:blipFill>
          <a:blip r:embed="rId3">
            <a:alphaModFix/>
          </a:blip>
          <a:stretch>
            <a:fillRect/>
          </a:stretch>
        </p:blipFill>
        <p:spPr>
          <a:xfrm>
            <a:off x="229075" y="171800"/>
            <a:ext cx="11783176" cy="6482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6"/>
          <p:cNvSpPr txBox="1"/>
          <p:nvPr/>
        </p:nvSpPr>
        <p:spPr>
          <a:xfrm>
            <a:off x="325927" y="248626"/>
            <a:ext cx="753036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Content</a:t>
            </a:r>
            <a:endParaRPr b="1" i="0" sz="3200" u="none" cap="none" strike="noStrike">
              <a:solidFill>
                <a:srgbClr val="46B0FA"/>
              </a:solidFill>
              <a:latin typeface="Arial"/>
              <a:ea typeface="Arial"/>
              <a:cs typeface="Arial"/>
              <a:sym typeface="Arial"/>
            </a:endParaRPr>
          </a:p>
        </p:txBody>
      </p:sp>
      <p:sp>
        <p:nvSpPr>
          <p:cNvPr id="39" name="Google Shape;39;p6"/>
          <p:cNvSpPr txBox="1"/>
          <p:nvPr/>
        </p:nvSpPr>
        <p:spPr>
          <a:xfrm>
            <a:off x="1025479" y="991650"/>
            <a:ext cx="4650300" cy="514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Introduction</a:t>
            </a:r>
            <a:endParaRPr/>
          </a:p>
          <a:p>
            <a:pPr indent="0" lvl="0" marL="0" marR="0" rtl="0" algn="l">
              <a:lnSpc>
                <a:spcPct val="100000"/>
              </a:lnSpc>
              <a:spcBef>
                <a:spcPts val="0"/>
              </a:spcBef>
              <a:spcAft>
                <a:spcPts val="0"/>
              </a:spcAft>
              <a:buClr>
                <a:srgbClr val="000000"/>
              </a:buClr>
              <a:buSzPts val="2000"/>
              <a:buFont typeface="Arial"/>
              <a:buNone/>
            </a:pPr>
            <a:r>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Methodology</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sz="20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rPr lang="en-US" sz="2000">
                <a:solidFill>
                  <a:schemeClr val="dk1"/>
                </a:solidFill>
              </a:rPr>
              <a:t>Graphical Analysis </a:t>
            </a:r>
            <a:endParaRPr sz="20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Results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sz="20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rPr lang="en-US" sz="2000">
                <a:solidFill>
                  <a:schemeClr val="dk1"/>
                </a:solidFill>
              </a:rPr>
              <a:t>Conclusion</a:t>
            </a:r>
            <a:endParaRPr sz="20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chemeClr val="dk1"/>
              </a:solidFill>
            </a:endParaRPr>
          </a:p>
          <a:p>
            <a:pPr indent="0" lvl="0" marL="0" rtl="0" algn="l">
              <a:spcBef>
                <a:spcPts val="0"/>
              </a:spcBef>
              <a:spcAft>
                <a:spcPts val="0"/>
              </a:spcAft>
              <a:buClr>
                <a:schemeClr val="dk1"/>
              </a:buClr>
              <a:buSzPts val="2000"/>
              <a:buFont typeface="Arial"/>
              <a:buNone/>
            </a:pPr>
            <a:r>
              <a:rPr lang="en-US" sz="2000">
                <a:solidFill>
                  <a:schemeClr val="dk1"/>
                </a:solidFill>
              </a:rPr>
              <a:t>Literature Review</a:t>
            </a:r>
            <a:endParaRPr sz="2000">
              <a:solidFill>
                <a:schemeClr val="dk1"/>
              </a:solidFill>
            </a:endParaRPr>
          </a:p>
          <a:p>
            <a:pPr indent="0" lvl="0" marL="0" rtl="0" algn="l">
              <a:spcBef>
                <a:spcPts val="0"/>
              </a:spcBef>
              <a:spcAft>
                <a:spcPts val="0"/>
              </a:spcAft>
              <a:buClr>
                <a:schemeClr val="dk1"/>
              </a:buClr>
              <a:buSzPts val="2000"/>
              <a:buFont typeface="Arial"/>
              <a:buNone/>
            </a:pPr>
            <a:r>
              <a:t/>
            </a:r>
            <a:endParaRPr sz="2000">
              <a:solidFill>
                <a:schemeClr val="dk1"/>
              </a:solidFill>
            </a:endParaRPr>
          </a:p>
          <a:p>
            <a:pPr indent="0" lvl="0" marL="0" rtl="0" algn="l">
              <a:spcBef>
                <a:spcPts val="0"/>
              </a:spcBef>
              <a:spcAft>
                <a:spcPts val="0"/>
              </a:spcAft>
              <a:buClr>
                <a:schemeClr val="dk1"/>
              </a:buClr>
              <a:buSzPts val="2000"/>
              <a:buFont typeface="Arial"/>
              <a:buNone/>
            </a:pPr>
            <a:r>
              <a:rPr lang="en-US" sz="2000">
                <a:solidFill>
                  <a:schemeClr val="dk1"/>
                </a:solidFill>
              </a:rPr>
              <a:t>System Requirements</a:t>
            </a:r>
            <a:endParaRPr sz="20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References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nvSpPr>
        <p:spPr>
          <a:xfrm>
            <a:off x="234487" y="248626"/>
            <a:ext cx="753036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Literature Review</a:t>
            </a:r>
            <a:endParaRPr b="1" i="0" sz="3200" u="none" cap="none" strike="noStrike">
              <a:solidFill>
                <a:srgbClr val="46B0FA"/>
              </a:solidFill>
              <a:latin typeface="Arial"/>
              <a:ea typeface="Arial"/>
              <a:cs typeface="Arial"/>
              <a:sym typeface="Arial"/>
            </a:endParaRPr>
          </a:p>
        </p:txBody>
      </p:sp>
      <p:sp>
        <p:nvSpPr>
          <p:cNvPr id="165" name="Google Shape;165;p24"/>
          <p:cNvSpPr txBox="1"/>
          <p:nvPr/>
        </p:nvSpPr>
        <p:spPr>
          <a:xfrm>
            <a:off x="405725" y="1033925"/>
            <a:ext cx="1153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 </a:t>
            </a:r>
            <a:r>
              <a:rPr lang="en-US" u="sng">
                <a:solidFill>
                  <a:schemeClr val="hlink"/>
                </a:solidFill>
                <a:hlinkClick r:id="rId3"/>
              </a:rPr>
              <a:t>Paper[1]</a:t>
            </a:r>
            <a:r>
              <a:rPr lang="en-US"/>
              <a:t>, information about major library used in this project and its functionality is explained. BlazePose is a lightweight convolutional neural network architecture for human pose estimation that is tailored for real-time inference on mobile devices. Main contributions include a novel body pose tracking solution and a lightweight body pose estimation neural network that uses both heatmaps and regression to keypoint coordinates. </a:t>
            </a:r>
            <a:r>
              <a:rPr lang="en-US">
                <a:solidFill>
                  <a:schemeClr val="dk1"/>
                </a:solidFill>
                <a:highlight>
                  <a:srgbClr val="FFFFFF"/>
                </a:highlight>
              </a:rPr>
              <a:t>BlazePose processing time reached 3-4 frames per second, which allows the use in real-time applications. But the accuracy results shown below don’t correspond to the objectives of any HPE task.</a:t>
            </a:r>
            <a:endParaRPr/>
          </a:p>
        </p:txBody>
      </p:sp>
      <p:pic>
        <p:nvPicPr>
          <p:cNvPr id="166" name="Google Shape;166;p24"/>
          <p:cNvPicPr preferRelativeResize="0"/>
          <p:nvPr/>
        </p:nvPicPr>
        <p:blipFill>
          <a:blip r:embed="rId4">
            <a:alphaModFix/>
          </a:blip>
          <a:stretch>
            <a:fillRect/>
          </a:stretch>
        </p:blipFill>
        <p:spPr>
          <a:xfrm>
            <a:off x="152400" y="2663825"/>
            <a:ext cx="11783525" cy="40672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nvSpPr>
        <p:spPr>
          <a:xfrm>
            <a:off x="143975" y="143975"/>
            <a:ext cx="4855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46B0FA"/>
                </a:solidFill>
              </a:rPr>
              <a:t>Literature Review</a:t>
            </a:r>
            <a:endParaRPr b="1" sz="3200">
              <a:solidFill>
                <a:srgbClr val="46B0FA"/>
              </a:solidFill>
            </a:endParaRPr>
          </a:p>
        </p:txBody>
      </p:sp>
      <p:sp>
        <p:nvSpPr>
          <p:cNvPr id="173" name="Google Shape;173;p25"/>
          <p:cNvSpPr txBox="1"/>
          <p:nvPr/>
        </p:nvSpPr>
        <p:spPr>
          <a:xfrm>
            <a:off x="392625" y="929225"/>
            <a:ext cx="1133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 </a:t>
            </a:r>
            <a:r>
              <a:rPr lang="en-US" u="sng">
                <a:solidFill>
                  <a:schemeClr val="hlink"/>
                </a:solidFill>
                <a:hlinkClick r:id="rId3"/>
              </a:rPr>
              <a:t>Paper[2],</a:t>
            </a:r>
            <a:r>
              <a:rPr lang="en-US"/>
              <a:t> we’ve discussed the concept that has been used to build this project. In this work, we attempt to automatically detect and correct poor form when working out, utilizing videos. In particular, we target squats and classify the different types.</a:t>
            </a:r>
            <a:endParaRPr/>
          </a:p>
        </p:txBody>
      </p:sp>
      <p:pic>
        <p:nvPicPr>
          <p:cNvPr id="174" name="Google Shape;174;p25"/>
          <p:cNvPicPr preferRelativeResize="0"/>
          <p:nvPr/>
        </p:nvPicPr>
        <p:blipFill>
          <a:blip r:embed="rId4">
            <a:alphaModFix/>
          </a:blip>
          <a:stretch>
            <a:fillRect/>
          </a:stretch>
        </p:blipFill>
        <p:spPr>
          <a:xfrm>
            <a:off x="753488" y="1976013"/>
            <a:ext cx="10685024" cy="2905975"/>
          </a:xfrm>
          <a:prstGeom prst="rect">
            <a:avLst/>
          </a:prstGeom>
          <a:noFill/>
          <a:ln>
            <a:noFill/>
          </a:ln>
        </p:spPr>
      </p:pic>
      <p:sp>
        <p:nvSpPr>
          <p:cNvPr id="175" name="Google Shape;175;p25"/>
          <p:cNvSpPr txBox="1"/>
          <p:nvPr/>
        </p:nvSpPr>
        <p:spPr>
          <a:xfrm>
            <a:off x="614175" y="5156275"/>
            <a:ext cx="11233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t>Figure Description</a:t>
            </a:r>
            <a:r>
              <a:rPr lang="en-US"/>
              <a:t>: Overview of our proposed approach. a) Input video. b) We estimate the 3D human pose in each frame of the video. c) For each frame, we calculate the Euclidean distances between all pairs of the keypoints to obtain a symmetric distance matrix, take the upper-right triangle, and flatten it to a vector. d) The vectors for each frame are concatenated together temporally, and processed with a CNN based on 1D convolutions. e) The output classifies the action being done in the video.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nvSpPr>
        <p:spPr>
          <a:xfrm>
            <a:off x="325927" y="248626"/>
            <a:ext cx="753036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Reference</a:t>
            </a:r>
            <a:endParaRPr b="1" i="0" sz="3200" u="none" cap="none" strike="noStrike">
              <a:solidFill>
                <a:srgbClr val="46B0FA"/>
              </a:solidFill>
              <a:latin typeface="Arial"/>
              <a:ea typeface="Arial"/>
              <a:cs typeface="Arial"/>
              <a:sym typeface="Arial"/>
            </a:endParaRPr>
          </a:p>
        </p:txBody>
      </p:sp>
      <p:sp>
        <p:nvSpPr>
          <p:cNvPr id="181" name="Google Shape;181;p26"/>
          <p:cNvSpPr txBox="1"/>
          <p:nvPr/>
        </p:nvSpPr>
        <p:spPr>
          <a:xfrm>
            <a:off x="392400" y="1312675"/>
            <a:ext cx="11340000" cy="4896000"/>
          </a:xfrm>
          <a:prstGeom prst="rect">
            <a:avLst/>
          </a:prstGeom>
          <a:noFill/>
          <a:ln>
            <a:noFill/>
          </a:ln>
        </p:spPr>
        <p:txBody>
          <a:bodyPr anchorCtr="0" anchor="t" bIns="45700" lIns="91425" spcFirstLastPara="1" rIns="91425" wrap="square" tIns="45700">
            <a:spAutoFit/>
          </a:bodyPr>
          <a:lstStyle/>
          <a:p>
            <a:pPr indent="-330200" lvl="0" marL="457200" rtl="0" algn="l">
              <a:lnSpc>
                <a:spcPct val="150000"/>
              </a:lnSpc>
              <a:spcBef>
                <a:spcPts val="0"/>
              </a:spcBef>
              <a:spcAft>
                <a:spcPts val="0"/>
              </a:spcAft>
              <a:buClr>
                <a:srgbClr val="222222"/>
              </a:buClr>
              <a:buSzPts val="1600"/>
              <a:buChar char="-"/>
            </a:pPr>
            <a:r>
              <a:rPr lang="en-US" sz="1600">
                <a:solidFill>
                  <a:srgbClr val="222222"/>
                </a:solidFill>
                <a:highlight>
                  <a:srgbClr val="FFFFFF"/>
                </a:highlight>
              </a:rPr>
              <a:t>Valentin Bazarevsky, Ivan Grishchenko, Karthik Raveendran, Tyler Zhu, Fan Zhang, Matthias Grundmann. “BlazePose: On-device Real-time Body Pose tracking”</a:t>
            </a:r>
            <a:endParaRPr sz="1600">
              <a:solidFill>
                <a:srgbClr val="222222"/>
              </a:solidFill>
              <a:highlight>
                <a:srgbClr val="FFFFFF"/>
              </a:highlight>
            </a:endParaRPr>
          </a:p>
          <a:p>
            <a:pPr indent="0" lvl="0" marL="457200" rtl="0" algn="l">
              <a:lnSpc>
                <a:spcPct val="150000"/>
              </a:lnSpc>
              <a:spcBef>
                <a:spcPts val="0"/>
              </a:spcBef>
              <a:spcAft>
                <a:spcPts val="0"/>
              </a:spcAft>
              <a:buNone/>
            </a:pPr>
            <a:r>
              <a:t/>
            </a:r>
            <a:endParaRPr sz="1600">
              <a:solidFill>
                <a:srgbClr val="222222"/>
              </a:solidFill>
              <a:highlight>
                <a:srgbClr val="FFFFFF"/>
              </a:highlight>
            </a:endParaRPr>
          </a:p>
          <a:p>
            <a:pPr indent="-330200" lvl="0" marL="457200" rtl="0" algn="l">
              <a:lnSpc>
                <a:spcPct val="150000"/>
              </a:lnSpc>
              <a:spcBef>
                <a:spcPts val="0"/>
              </a:spcBef>
              <a:spcAft>
                <a:spcPts val="0"/>
              </a:spcAft>
              <a:buClr>
                <a:srgbClr val="222222"/>
              </a:buClr>
              <a:buSzPts val="1600"/>
              <a:buChar char="-"/>
            </a:pPr>
            <a:r>
              <a:rPr lang="en-US" sz="1600">
                <a:solidFill>
                  <a:srgbClr val="222222"/>
                </a:solidFill>
                <a:highlight>
                  <a:srgbClr val="FFFFFF"/>
                </a:highlight>
              </a:rPr>
              <a:t>Ryoji Ogata, Edgar Simo-Serra, Satoshi Iizuka. “Temporal Distance Matrices for Squat Classification”</a:t>
            </a:r>
            <a:endParaRPr sz="1600">
              <a:solidFill>
                <a:srgbClr val="222222"/>
              </a:solidFill>
              <a:highlight>
                <a:srgbClr val="FFFFFF"/>
              </a:highlight>
            </a:endParaRPr>
          </a:p>
          <a:p>
            <a:pPr indent="0" lvl="0" marL="457200" rtl="0" algn="l">
              <a:lnSpc>
                <a:spcPct val="150000"/>
              </a:lnSpc>
              <a:spcBef>
                <a:spcPts val="0"/>
              </a:spcBef>
              <a:spcAft>
                <a:spcPts val="0"/>
              </a:spcAft>
              <a:buNone/>
            </a:pPr>
            <a:r>
              <a:t/>
            </a:r>
            <a:endParaRPr sz="1600">
              <a:solidFill>
                <a:srgbClr val="222222"/>
              </a:solidFill>
              <a:highlight>
                <a:srgbClr val="FFFFFF"/>
              </a:highlight>
            </a:endParaRPr>
          </a:p>
          <a:p>
            <a:pPr indent="-330200" lvl="0" marL="457200" rtl="0" algn="l">
              <a:lnSpc>
                <a:spcPct val="150000"/>
              </a:lnSpc>
              <a:spcBef>
                <a:spcPts val="0"/>
              </a:spcBef>
              <a:spcAft>
                <a:spcPts val="0"/>
              </a:spcAft>
              <a:buClr>
                <a:srgbClr val="222222"/>
              </a:buClr>
              <a:buSzPts val="1600"/>
              <a:buChar char="-"/>
            </a:pPr>
            <a:r>
              <a:rPr lang="en-US" sz="1600">
                <a:solidFill>
                  <a:srgbClr val="222222"/>
                </a:solidFill>
                <a:highlight>
                  <a:srgbClr val="FFFFFF"/>
                </a:highlight>
              </a:rPr>
              <a:t> O. </a:t>
            </a:r>
            <a:r>
              <a:rPr lang="en-US" sz="1600">
                <a:solidFill>
                  <a:srgbClr val="222222"/>
                </a:solidFill>
                <a:highlight>
                  <a:srgbClr val="FFFFFF"/>
                </a:highlight>
              </a:rPr>
              <a:t>Celiktutan</a:t>
            </a:r>
            <a:r>
              <a:rPr lang="en-US" sz="1600">
                <a:solidFill>
                  <a:srgbClr val="222222"/>
                </a:solidFill>
                <a:highlight>
                  <a:srgbClr val="FFFFFF"/>
                </a:highlight>
              </a:rPr>
              <a:t>, C. B. Akgul, C. Wolf, and B. Sankur. Graph- “Based Analysis of Physical Exercise Actions.”</a:t>
            </a:r>
            <a:endParaRPr sz="1600">
              <a:solidFill>
                <a:srgbClr val="222222"/>
              </a:solidFill>
              <a:highlight>
                <a:srgbClr val="FFFFFF"/>
              </a:highlight>
            </a:endParaRPr>
          </a:p>
          <a:p>
            <a:pPr indent="0" lvl="0" marL="457200" rtl="0" algn="l">
              <a:lnSpc>
                <a:spcPct val="150000"/>
              </a:lnSpc>
              <a:spcBef>
                <a:spcPts val="0"/>
              </a:spcBef>
              <a:spcAft>
                <a:spcPts val="0"/>
              </a:spcAft>
              <a:buNone/>
            </a:pPr>
            <a:r>
              <a:t/>
            </a:r>
            <a:endParaRPr sz="1600">
              <a:solidFill>
                <a:srgbClr val="222222"/>
              </a:solidFill>
              <a:highlight>
                <a:srgbClr val="FFFFFF"/>
              </a:highlight>
            </a:endParaRPr>
          </a:p>
          <a:p>
            <a:pPr indent="-330200" lvl="0" marL="457200" rtl="0" algn="l">
              <a:lnSpc>
                <a:spcPct val="150000"/>
              </a:lnSpc>
              <a:spcBef>
                <a:spcPts val="0"/>
              </a:spcBef>
              <a:spcAft>
                <a:spcPts val="0"/>
              </a:spcAft>
              <a:buClr>
                <a:srgbClr val="222222"/>
              </a:buClr>
              <a:buSzPts val="1600"/>
              <a:buChar char="-"/>
            </a:pPr>
            <a:r>
              <a:rPr lang="en-US" sz="1600">
                <a:solidFill>
                  <a:srgbClr val="222222"/>
                </a:solidFill>
                <a:highlight>
                  <a:srgbClr val="FFFFFF"/>
                </a:highlight>
              </a:rPr>
              <a:t>D. Mehta, H. Rhodin, D. Casas, P. Fua, O. Sotnychenko, W. Xu, and C. Theobalt. Monocular 3D human pose estimation in the wild using improved CNN supervision.</a:t>
            </a:r>
            <a:endParaRPr sz="1600">
              <a:solidFill>
                <a:srgbClr val="222222"/>
              </a:solidFill>
              <a:highlight>
                <a:srgbClr val="FFFFFF"/>
              </a:highlight>
            </a:endParaRPr>
          </a:p>
          <a:p>
            <a:pPr indent="0" lvl="0" marL="457200" rtl="0" algn="l">
              <a:lnSpc>
                <a:spcPct val="138000"/>
              </a:lnSpc>
              <a:spcBef>
                <a:spcPts val="0"/>
              </a:spcBef>
              <a:spcAft>
                <a:spcPts val="0"/>
              </a:spcAft>
              <a:buNone/>
            </a:pPr>
            <a:r>
              <a:t/>
            </a:r>
            <a:endParaRPr sz="1600">
              <a:solidFill>
                <a:srgbClr val="222222"/>
              </a:solidFill>
              <a:highlight>
                <a:srgbClr val="FFFFFF"/>
              </a:highlight>
            </a:endParaRPr>
          </a:p>
          <a:p>
            <a:pPr indent="0" lvl="0" marL="0" marR="0" rtl="0" algn="l">
              <a:lnSpc>
                <a:spcPct val="100000"/>
              </a:lnSpc>
              <a:spcBef>
                <a:spcPts val="0"/>
              </a:spcBef>
              <a:spcAft>
                <a:spcPts val="0"/>
              </a:spcAft>
              <a:buClr>
                <a:srgbClr val="000000"/>
              </a:buClr>
              <a:buSzPts val="2000"/>
              <a:buFont typeface="Arial"/>
              <a:buNone/>
            </a:pPr>
            <a:r>
              <a:t/>
            </a:r>
            <a:endParaRPr sz="25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t/>
            </a:r>
            <a:endParaRPr b="0" sz="2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sz="24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nvSpPr>
        <p:spPr>
          <a:xfrm>
            <a:off x="1895294" y="3601496"/>
            <a:ext cx="8401412"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46B0FA"/>
                </a:solidFill>
                <a:latin typeface="Arial"/>
                <a:ea typeface="Arial"/>
                <a:cs typeface="Arial"/>
                <a:sym typeface="Arial"/>
              </a:rPr>
              <a:t>Thank You</a:t>
            </a:r>
            <a:endParaRPr b="1" i="0" sz="7200" u="none" cap="none" strike="noStrike">
              <a:solidFill>
                <a:srgbClr val="46B0FA"/>
              </a:solidFill>
              <a:latin typeface="Arial"/>
              <a:ea typeface="Arial"/>
              <a:cs typeface="Arial"/>
              <a:sym typeface="Arial"/>
            </a:endParaRPr>
          </a:p>
        </p:txBody>
      </p:sp>
      <p:sp>
        <p:nvSpPr>
          <p:cNvPr id="187" name="Google Shape;187;p27"/>
          <p:cNvSpPr/>
          <p:nvPr/>
        </p:nvSpPr>
        <p:spPr>
          <a:xfrm>
            <a:off x="10668000" y="150471"/>
            <a:ext cx="1381246" cy="6829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text, clipart&#10;&#10;Description automatically generated" id="188" name="Google Shape;188;p27"/>
          <p:cNvPicPr preferRelativeResize="0"/>
          <p:nvPr/>
        </p:nvPicPr>
        <p:blipFill rotWithShape="1">
          <a:blip r:embed="rId3">
            <a:alphaModFix/>
          </a:blip>
          <a:srcRect b="0" l="0" r="0" t="0"/>
          <a:stretch/>
        </p:blipFill>
        <p:spPr>
          <a:xfrm>
            <a:off x="3992880" y="1709987"/>
            <a:ext cx="4206240" cy="18068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7"/>
          <p:cNvSpPr txBox="1"/>
          <p:nvPr/>
        </p:nvSpPr>
        <p:spPr>
          <a:xfrm>
            <a:off x="325927" y="222500"/>
            <a:ext cx="753036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Introduction</a:t>
            </a:r>
            <a:endParaRPr b="1" i="0" sz="3200" u="none" cap="none" strike="noStrike">
              <a:solidFill>
                <a:srgbClr val="46B0FA"/>
              </a:solidFill>
              <a:latin typeface="Arial"/>
              <a:ea typeface="Arial"/>
              <a:cs typeface="Arial"/>
              <a:sym typeface="Arial"/>
            </a:endParaRPr>
          </a:p>
        </p:txBody>
      </p:sp>
      <p:sp>
        <p:nvSpPr>
          <p:cNvPr id="45" name="Google Shape;45;p7"/>
          <p:cNvSpPr txBox="1"/>
          <p:nvPr/>
        </p:nvSpPr>
        <p:spPr>
          <a:xfrm>
            <a:off x="966651" y="973589"/>
            <a:ext cx="9900900" cy="648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en-US" sz="1800">
                <a:solidFill>
                  <a:schemeClr val="dk1"/>
                </a:solidFill>
                <a:latin typeface="Times New Roman"/>
                <a:ea typeface="Times New Roman"/>
                <a:cs typeface="Times New Roman"/>
                <a:sym typeface="Times New Roman"/>
              </a:rPr>
              <a:t>Problem Statement:</a:t>
            </a:r>
            <a:r>
              <a:rPr lang="en-US" sz="1800">
                <a:solidFill>
                  <a:schemeClr val="dk1"/>
                </a:solidFill>
                <a:latin typeface="Times New Roman"/>
                <a:ea typeface="Times New Roman"/>
                <a:cs typeface="Times New Roman"/>
                <a:sym typeface="Times New Roman"/>
              </a:rPr>
              <a:t> Engaging in physical exercises such as weight training and physiotherapy stretching exercises at home requires proper execution and awareness of the exercises. One of the main problems in engaging exercises at home is that there is no proper guidance and feedback provided to align the exercises to the correct movements due to the absence of a physical trainer.</a:t>
            </a:r>
            <a:endParaRPr sz="1800">
              <a:solidFill>
                <a:srgbClr val="22222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sz="18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solidFill>
                  <a:srgbClr val="222222"/>
                </a:solidFill>
                <a:latin typeface="Times New Roman"/>
                <a:ea typeface="Times New Roman"/>
                <a:cs typeface="Times New Roman"/>
                <a:sym typeface="Times New Roman"/>
              </a:rPr>
              <a:t>Target Beneficiary: </a:t>
            </a:r>
            <a:r>
              <a:rPr lang="en-US" sz="1800">
                <a:solidFill>
                  <a:srgbClr val="222222"/>
                </a:solidFill>
                <a:latin typeface="Times New Roman"/>
                <a:ea typeface="Times New Roman"/>
                <a:cs typeface="Times New Roman"/>
                <a:sym typeface="Times New Roman"/>
              </a:rPr>
              <a:t>Strength training exercises are essential for human health. However, when per-</a:t>
            </a:r>
            <a:endParaRPr sz="18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solidFill>
                  <a:srgbClr val="222222"/>
                </a:solidFill>
                <a:latin typeface="Times New Roman"/>
                <a:ea typeface="Times New Roman"/>
                <a:cs typeface="Times New Roman"/>
                <a:sym typeface="Times New Roman"/>
              </a:rPr>
              <a:t>formed incorrectly, humans are at risk of injuring themselves. People often invest in costly personal trainers and group fitness classes in order to have access to a fitness expert who will guide the individual in performing exercises safely. We aimed to increase access to affordable trainers by creating a tool that uses deep learning in order to classify exercises as ’correct’ or classify as common types of ’Incorrect.’ positions. These options are inaccessible to individuals with low income and are particularly difficult to use today, in the midst of a pandemic.</a:t>
            </a:r>
            <a:endParaRPr sz="18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solidFill>
                  <a:srgbClr val="222222"/>
                </a:solidFill>
                <a:latin typeface="Times New Roman"/>
                <a:ea typeface="Times New Roman"/>
                <a:cs typeface="Times New Roman"/>
                <a:sym typeface="Times New Roman"/>
              </a:rPr>
              <a:t>Project Scope : </a:t>
            </a:r>
            <a:r>
              <a:rPr lang="en-US" sz="1800">
                <a:solidFill>
                  <a:srgbClr val="222222"/>
                </a:solidFill>
                <a:latin typeface="Times New Roman"/>
                <a:ea typeface="Times New Roman"/>
                <a:cs typeface="Times New Roman"/>
                <a:sym typeface="Times New Roman"/>
              </a:rPr>
              <a:t>This has become especially relevant with the happening of Covid-19 pandemic in 2020 which affected everyone. Throughout this period, people are prevented from socialising, discouraged from going outside, businesses are shut, gyms are closed, and takeaways are cheap. It becomes very easy for people to forget to look after themselves. Especially where people are expected to carry on with all usual responsibilities such as a professional or University work.</a:t>
            </a:r>
            <a:endParaRPr sz="2400">
              <a:solidFill>
                <a:srgbClr val="22222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lang="en-US" sz="1800">
                <a:solidFill>
                  <a:srgbClr val="222222"/>
                </a:solidFill>
                <a:latin typeface="Times New Roman"/>
                <a:ea typeface="Times New Roman"/>
                <a:cs typeface="Times New Roman"/>
                <a:sym typeface="Times New Roman"/>
              </a:rPr>
              <a:t> </a:t>
            </a:r>
            <a:endParaRPr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8"/>
          <p:cNvSpPr txBox="1"/>
          <p:nvPr/>
        </p:nvSpPr>
        <p:spPr>
          <a:xfrm>
            <a:off x="325927" y="248626"/>
            <a:ext cx="753036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Objective</a:t>
            </a:r>
            <a:endParaRPr b="1" i="0" sz="3200" u="none" cap="none" strike="noStrike">
              <a:solidFill>
                <a:srgbClr val="46B0FA"/>
              </a:solidFill>
              <a:latin typeface="Arial"/>
              <a:ea typeface="Arial"/>
              <a:cs typeface="Arial"/>
              <a:sym typeface="Arial"/>
            </a:endParaRPr>
          </a:p>
        </p:txBody>
      </p:sp>
      <p:sp>
        <p:nvSpPr>
          <p:cNvPr id="51" name="Google Shape;51;p8"/>
          <p:cNvSpPr txBox="1"/>
          <p:nvPr/>
        </p:nvSpPr>
        <p:spPr>
          <a:xfrm>
            <a:off x="608250" y="1059325"/>
            <a:ext cx="10975500" cy="38211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0"/>
              </a:spcBef>
              <a:spcAft>
                <a:spcPts val="0"/>
              </a:spcAft>
              <a:buClr>
                <a:srgbClr val="222222"/>
              </a:buClr>
              <a:buSzPts val="1800"/>
              <a:buFont typeface="Times New Roman"/>
              <a:buChar char="-"/>
            </a:pPr>
            <a:r>
              <a:rPr b="1" lang="en-US" sz="3300">
                <a:solidFill>
                  <a:srgbClr val="222222"/>
                </a:solidFill>
                <a:latin typeface="Times New Roman"/>
                <a:ea typeface="Times New Roman"/>
                <a:cs typeface="Times New Roman"/>
                <a:sym typeface="Times New Roman"/>
              </a:rPr>
              <a:t>T</a:t>
            </a:r>
            <a:r>
              <a:rPr lang="en-US" sz="1800">
                <a:solidFill>
                  <a:srgbClr val="222222"/>
                </a:solidFill>
                <a:latin typeface="Times New Roman"/>
                <a:ea typeface="Times New Roman"/>
                <a:cs typeface="Times New Roman"/>
                <a:sym typeface="Times New Roman"/>
              </a:rPr>
              <a:t>he availability of specialized trainers is limited and in most cases simply too expensive to provide over extended periods of time, and where financial factors are not a barrier, personal privacy preferences can be (i.e., the perception of the potential for embarrassment). A personal trainer significantly decreases the likelihood of inappropriate and even dangerous execution of exercises in either gym environments or at home.</a:t>
            </a:r>
            <a:endParaRPr sz="18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22222"/>
              </a:buClr>
              <a:buSzPts val="1800"/>
              <a:buFont typeface="Times New Roman"/>
              <a:buChar char="-"/>
            </a:pPr>
            <a:r>
              <a:rPr lang="en-US" sz="1800">
                <a:solidFill>
                  <a:srgbClr val="222222"/>
                </a:solidFill>
                <a:latin typeface="Times New Roman"/>
                <a:ea typeface="Times New Roman"/>
                <a:cs typeface="Times New Roman"/>
                <a:sym typeface="Times New Roman"/>
              </a:rPr>
              <a:t>We present </a:t>
            </a:r>
            <a:r>
              <a:rPr i="1" lang="en-US" sz="1800">
                <a:solidFill>
                  <a:srgbClr val="222222"/>
                </a:solidFill>
                <a:latin typeface="Times New Roman"/>
                <a:ea typeface="Times New Roman"/>
                <a:cs typeface="Times New Roman"/>
                <a:sym typeface="Times New Roman"/>
              </a:rPr>
              <a:t>‘MORF’ ,</a:t>
            </a:r>
            <a:r>
              <a:rPr lang="en-US" sz="1800">
                <a:solidFill>
                  <a:srgbClr val="222222"/>
                </a:solidFill>
                <a:latin typeface="Times New Roman"/>
                <a:ea typeface="Times New Roman"/>
                <a:cs typeface="Times New Roman"/>
                <a:sym typeface="Times New Roman"/>
              </a:rPr>
              <a:t> a visual monitoring personal trainer for ubiquitous monitoring and assessment of physical exercises performed using standard fitness equipment.</a:t>
            </a:r>
            <a:endParaRPr sz="18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22222"/>
              </a:buClr>
              <a:buSzPts val="1800"/>
              <a:buFont typeface="Times New Roman"/>
              <a:buChar char="-"/>
            </a:pPr>
            <a:r>
              <a:rPr lang="en-US" sz="1800">
                <a:solidFill>
                  <a:srgbClr val="222222"/>
                </a:solidFill>
                <a:latin typeface="Times New Roman"/>
                <a:ea typeface="Times New Roman"/>
                <a:cs typeface="Times New Roman"/>
                <a:sym typeface="Times New Roman"/>
              </a:rPr>
              <a:t> The system provides basic situated visual feedback during exercising and, moreover, performs retrospective automatic assessments of the quality of the performed exercises and suggests measures to improve form. The quality of data in form of live video feed is automatically analyzed, i.e., the skill of the trainee is assessed.</a:t>
            </a:r>
            <a:endParaRPr sz="1800">
              <a:solidFill>
                <a:srgbClr val="22222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9"/>
          <p:cNvPicPr preferRelativeResize="0"/>
          <p:nvPr/>
        </p:nvPicPr>
        <p:blipFill>
          <a:blip r:embed="rId3">
            <a:alphaModFix/>
          </a:blip>
          <a:stretch>
            <a:fillRect/>
          </a:stretch>
        </p:blipFill>
        <p:spPr>
          <a:xfrm>
            <a:off x="138400" y="1445600"/>
            <a:ext cx="11901550" cy="4329575"/>
          </a:xfrm>
          <a:prstGeom prst="rect">
            <a:avLst/>
          </a:prstGeom>
          <a:noFill/>
          <a:ln>
            <a:noFill/>
          </a:ln>
        </p:spPr>
      </p:pic>
      <p:sp>
        <p:nvSpPr>
          <p:cNvPr id="58" name="Google Shape;58;p9"/>
          <p:cNvSpPr txBox="1"/>
          <p:nvPr/>
        </p:nvSpPr>
        <p:spPr>
          <a:xfrm>
            <a:off x="325924" y="248625"/>
            <a:ext cx="11452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46B0FA"/>
                </a:solidFill>
              </a:rPr>
              <a:t>Data Generation - Video Frame Conversion</a:t>
            </a:r>
            <a:endParaRPr b="1" i="0" sz="3200" u="none" cap="none" strike="noStrike">
              <a:solidFill>
                <a:srgbClr val="46B0FA"/>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0"/>
          <p:cNvPicPr preferRelativeResize="0"/>
          <p:nvPr/>
        </p:nvPicPr>
        <p:blipFill>
          <a:blip r:embed="rId3">
            <a:alphaModFix/>
          </a:blip>
          <a:stretch>
            <a:fillRect/>
          </a:stretch>
        </p:blipFill>
        <p:spPr>
          <a:xfrm>
            <a:off x="152400" y="152400"/>
            <a:ext cx="11820525" cy="6600000"/>
          </a:xfrm>
          <a:prstGeom prst="rect">
            <a:avLst/>
          </a:prstGeom>
          <a:noFill/>
          <a:ln>
            <a:noFill/>
          </a:ln>
        </p:spPr>
      </p:pic>
      <p:sp>
        <p:nvSpPr>
          <p:cNvPr id="65" name="Google Shape;65;p10"/>
          <p:cNvSpPr txBox="1"/>
          <p:nvPr/>
        </p:nvSpPr>
        <p:spPr>
          <a:xfrm>
            <a:off x="687900" y="727575"/>
            <a:ext cx="37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chemeClr val="lt1"/>
                </a:highlight>
              </a:rPr>
              <a:t>D</a:t>
            </a:r>
            <a:endParaRPr>
              <a:highlight>
                <a:schemeClr val="lt1"/>
              </a:highlight>
            </a:endParaRPr>
          </a:p>
        </p:txBody>
      </p:sp>
      <p:sp>
        <p:nvSpPr>
          <p:cNvPr id="66" name="Google Shape;66;p10"/>
          <p:cNvSpPr/>
          <p:nvPr/>
        </p:nvSpPr>
        <p:spPr>
          <a:xfrm>
            <a:off x="552900" y="540450"/>
            <a:ext cx="3810000" cy="671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200"/>
              <a:buFont typeface="Arial"/>
              <a:buNone/>
            </a:pPr>
            <a:r>
              <a:rPr b="1" lang="en-US" sz="3200">
                <a:solidFill>
                  <a:srgbClr val="46B0FA"/>
                </a:solidFill>
              </a:rPr>
              <a:t>Design diagram</a:t>
            </a:r>
            <a:endParaRPr/>
          </a:p>
        </p:txBody>
      </p:sp>
      <p:sp>
        <p:nvSpPr>
          <p:cNvPr id="67" name="Google Shape;67;p10"/>
          <p:cNvSpPr/>
          <p:nvPr/>
        </p:nvSpPr>
        <p:spPr>
          <a:xfrm>
            <a:off x="3195625" y="1645500"/>
            <a:ext cx="8191500" cy="5036925"/>
          </a:xfrm>
          <a:prstGeom prst="flowChartProcess">
            <a:avLst/>
          </a:prstGeom>
          <a:solidFill>
            <a:srgbClr val="000000">
              <a:alpha val="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nvSpPr>
        <p:spPr>
          <a:xfrm>
            <a:off x="325927" y="248626"/>
            <a:ext cx="753036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Methodology</a:t>
            </a:r>
            <a:endParaRPr b="1" i="0" sz="3200" u="none" cap="none" strike="noStrike">
              <a:solidFill>
                <a:srgbClr val="46B0FA"/>
              </a:solidFill>
              <a:latin typeface="Arial"/>
              <a:ea typeface="Arial"/>
              <a:cs typeface="Arial"/>
              <a:sym typeface="Arial"/>
            </a:endParaRPr>
          </a:p>
        </p:txBody>
      </p:sp>
      <p:sp>
        <p:nvSpPr>
          <p:cNvPr id="73" name="Google Shape;73;p11"/>
          <p:cNvSpPr txBox="1"/>
          <p:nvPr/>
        </p:nvSpPr>
        <p:spPr>
          <a:xfrm>
            <a:off x="935100" y="1078070"/>
            <a:ext cx="99009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 name="Google Shape;74;p11"/>
          <p:cNvSpPr txBox="1"/>
          <p:nvPr/>
        </p:nvSpPr>
        <p:spPr>
          <a:xfrm>
            <a:off x="325925" y="1339825"/>
            <a:ext cx="10591500" cy="5241000"/>
          </a:xfrm>
          <a:prstGeom prst="rect">
            <a:avLst/>
          </a:prstGeom>
          <a:noFill/>
          <a:ln>
            <a:noFill/>
          </a:ln>
        </p:spPr>
        <p:txBody>
          <a:bodyPr anchorCtr="0" anchor="t" bIns="91425" lIns="91425" spcFirstLastPara="1" rIns="91425" wrap="square" tIns="91425">
            <a:spAutoFit/>
          </a:bodyPr>
          <a:lstStyle/>
          <a:p>
            <a:pPr indent="-342900" lvl="2" marL="1371600" rtl="0" algn="l">
              <a:lnSpc>
                <a:spcPct val="115000"/>
              </a:lnSpc>
              <a:spcBef>
                <a:spcPts val="0"/>
              </a:spcBef>
              <a:spcAft>
                <a:spcPts val="0"/>
              </a:spcAft>
              <a:buClr>
                <a:srgbClr val="222222"/>
              </a:buClr>
              <a:buSzPts val="1800"/>
              <a:buFont typeface="Times New Roman"/>
              <a:buChar char="■"/>
            </a:pPr>
            <a:r>
              <a:rPr b="1" lang="en-US" sz="1800">
                <a:solidFill>
                  <a:srgbClr val="222222"/>
                </a:solidFill>
                <a:latin typeface="Times New Roman"/>
                <a:ea typeface="Times New Roman"/>
                <a:cs typeface="Times New Roman"/>
                <a:sym typeface="Times New Roman"/>
              </a:rPr>
              <a:t>MediaPipe (Pose detection pipeline):</a:t>
            </a:r>
            <a:endParaRPr b="1" sz="1800">
              <a:solidFill>
                <a:srgbClr val="222222"/>
              </a:solidFill>
              <a:latin typeface="Times New Roman"/>
              <a:ea typeface="Times New Roman"/>
              <a:cs typeface="Times New Roman"/>
              <a:sym typeface="Times New Roman"/>
            </a:endParaRPr>
          </a:p>
          <a:p>
            <a:pPr indent="-342900" lvl="0" marL="1371600" rtl="0" algn="l">
              <a:lnSpc>
                <a:spcPct val="115000"/>
              </a:lnSpc>
              <a:spcBef>
                <a:spcPts val="0"/>
              </a:spcBef>
              <a:spcAft>
                <a:spcPts val="0"/>
              </a:spcAft>
              <a:buClr>
                <a:srgbClr val="222222"/>
              </a:buClr>
              <a:buSzPts val="1800"/>
              <a:buFont typeface="Times New Roman"/>
              <a:buChar char="-"/>
            </a:pPr>
            <a:r>
              <a:rPr lang="en-US" sz="1800">
                <a:solidFill>
                  <a:srgbClr val="222222"/>
                </a:solidFill>
                <a:latin typeface="Times New Roman"/>
                <a:ea typeface="Times New Roman"/>
                <a:cs typeface="Times New Roman"/>
                <a:sym typeface="Times New Roman"/>
              </a:rPr>
              <a:t>It is an ML solution for high-fidelity body pose tracking, inferring 33 3D </a:t>
            </a:r>
            <a:endParaRPr sz="1800">
              <a:solidFill>
                <a:srgbClr val="222222"/>
              </a:solidFill>
              <a:latin typeface="Times New Roman"/>
              <a:ea typeface="Times New Roman"/>
              <a:cs typeface="Times New Roman"/>
              <a:sym typeface="Times New Roman"/>
            </a:endParaRPr>
          </a:p>
          <a:p>
            <a:pPr indent="0" lvl="0" marL="1371600" rtl="0" algn="l">
              <a:lnSpc>
                <a:spcPct val="115000"/>
              </a:lnSpc>
              <a:spcBef>
                <a:spcPts val="0"/>
              </a:spcBef>
              <a:spcAft>
                <a:spcPts val="0"/>
              </a:spcAft>
              <a:buNone/>
            </a:pPr>
            <a:r>
              <a:rPr lang="en-US" sz="1800">
                <a:solidFill>
                  <a:srgbClr val="222222"/>
                </a:solidFill>
                <a:latin typeface="Times New Roman"/>
                <a:ea typeface="Times New Roman"/>
                <a:cs typeface="Times New Roman"/>
                <a:sym typeface="Times New Roman"/>
              </a:rPr>
              <a:t>landmarks and background segmentation mask on the whole body from RGB video frames utilising the BlazePose research.</a:t>
            </a:r>
            <a:endParaRPr sz="1800">
              <a:solidFill>
                <a:srgbClr val="222222"/>
              </a:solidFill>
              <a:latin typeface="Times New Roman"/>
              <a:ea typeface="Times New Roman"/>
              <a:cs typeface="Times New Roman"/>
              <a:sym typeface="Times New Roman"/>
            </a:endParaRPr>
          </a:p>
          <a:p>
            <a:pPr indent="0" lvl="0" marL="1371600" rtl="0" algn="l">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342900" lvl="0" marL="13716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BlazePose is a lightweight convolutional neural network architecture for human pose estimation that is tailored for real-time inference on mobile devices. During inference, the network produces 33 body key points for a single person and runs at over 30 frames per second This makes it particularly suited to real-time use cases like fitness tracking. The main features include a novel body pose tracking solution and a lightweight body pose estimation neural network that uses both heatmaps and regression to </a:t>
            </a:r>
            <a:r>
              <a:rPr b="1" lang="en-US" sz="1800">
                <a:solidFill>
                  <a:schemeClr val="dk1"/>
                </a:solidFill>
                <a:latin typeface="Times New Roman"/>
                <a:ea typeface="Times New Roman"/>
                <a:cs typeface="Times New Roman"/>
                <a:sym typeface="Times New Roman"/>
              </a:rPr>
              <a:t>keypoint Coordinates</a:t>
            </a: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0" lvl="0" marL="1371600" rtl="0" algn="l">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0" lvl="0" marL="1371600" rtl="0" algn="l">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0" lvl="0" marL="1371600" rtl="0" algn="l">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800">
                <a:solidFill>
                  <a:srgbClr val="222222"/>
                </a:solidFill>
                <a:latin typeface="Times New Roman"/>
                <a:ea typeface="Times New Roman"/>
                <a:cs typeface="Times New Roman"/>
                <a:sym typeface="Times New Roman"/>
              </a:rPr>
              <a:t>		</a:t>
            </a:r>
            <a:endParaRPr sz="18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800">
              <a:solidFill>
                <a:srgbClr val="222222"/>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nvSpPr>
        <p:spPr>
          <a:xfrm>
            <a:off x="4464200" y="288325"/>
            <a:ext cx="2449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t>Key Points</a:t>
            </a:r>
            <a:r>
              <a:rPr lang="en-US" sz="2000"/>
              <a:t> - Coordinates</a:t>
            </a:r>
            <a:endParaRPr sz="2200"/>
          </a:p>
        </p:txBody>
      </p:sp>
      <p:pic>
        <p:nvPicPr>
          <p:cNvPr id="81" name="Google Shape;81;p12"/>
          <p:cNvPicPr preferRelativeResize="0"/>
          <p:nvPr/>
        </p:nvPicPr>
        <p:blipFill>
          <a:blip r:embed="rId3">
            <a:alphaModFix/>
          </a:blip>
          <a:stretch>
            <a:fillRect/>
          </a:stretch>
        </p:blipFill>
        <p:spPr>
          <a:xfrm>
            <a:off x="1719050" y="1279100"/>
            <a:ext cx="8753899" cy="514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325927" y="248626"/>
            <a:ext cx="7530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46B0FA"/>
                </a:solidFill>
                <a:latin typeface="Arial"/>
                <a:ea typeface="Arial"/>
                <a:cs typeface="Arial"/>
                <a:sym typeface="Arial"/>
              </a:rPr>
              <a:t>Methodology - Squat Instructions</a:t>
            </a:r>
            <a:endParaRPr b="1" i="0" sz="3200" u="none" cap="none" strike="noStrike">
              <a:solidFill>
                <a:srgbClr val="46B0FA"/>
              </a:solidFill>
              <a:latin typeface="Arial"/>
              <a:ea typeface="Arial"/>
              <a:cs typeface="Arial"/>
              <a:sym typeface="Arial"/>
            </a:endParaRPr>
          </a:p>
        </p:txBody>
      </p:sp>
      <p:sp>
        <p:nvSpPr>
          <p:cNvPr id="87" name="Google Shape;87;p13"/>
          <p:cNvSpPr txBox="1"/>
          <p:nvPr/>
        </p:nvSpPr>
        <p:spPr>
          <a:xfrm>
            <a:off x="325925" y="1210850"/>
            <a:ext cx="11621100" cy="42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highlight>
                  <a:srgbClr val="FFFFFF"/>
                </a:highlight>
              </a:rPr>
              <a:t>Live real time analysis by heuristic technique.</a:t>
            </a:r>
            <a:endParaRPr sz="1800">
              <a:highlight>
                <a:srgbClr val="FFFFFF"/>
              </a:highlight>
            </a:endParaRPr>
          </a:p>
          <a:p>
            <a:pPr indent="0" lvl="0" marL="0" rtl="0" algn="l">
              <a:lnSpc>
                <a:spcPct val="115000"/>
              </a:lnSpc>
              <a:spcBef>
                <a:spcPts val="1100"/>
              </a:spcBef>
              <a:spcAft>
                <a:spcPts val="0"/>
              </a:spcAft>
              <a:buNone/>
            </a:pPr>
            <a:r>
              <a:rPr lang="en-US" sz="1800">
                <a:highlight>
                  <a:srgbClr val="FFFFFF"/>
                </a:highlight>
              </a:rPr>
              <a:t>Squat instructions: Stand side on with right-side facing towards the camera. Get into the starting position, squeezing your shoulder blades back and squat down.</a:t>
            </a:r>
            <a:endParaRPr sz="1800">
              <a:highlight>
                <a:srgbClr val="FFFFFF"/>
              </a:highlight>
            </a:endParaRPr>
          </a:p>
          <a:p>
            <a:pPr indent="0" lvl="0" marL="0" rtl="0" algn="l">
              <a:lnSpc>
                <a:spcPct val="115000"/>
              </a:lnSpc>
              <a:spcBef>
                <a:spcPts val="1100"/>
              </a:spcBef>
              <a:spcAft>
                <a:spcPts val="0"/>
              </a:spcAft>
              <a:buNone/>
            </a:pPr>
            <a:r>
              <a:rPr lang="en-US" sz="1800">
                <a:highlight>
                  <a:srgbClr val="FFFFFF"/>
                </a:highlight>
              </a:rPr>
              <a:t>Avoid:</a:t>
            </a:r>
            <a:endParaRPr sz="1800">
              <a:highlight>
                <a:srgbClr val="FFFFFF"/>
              </a:highlight>
            </a:endParaRPr>
          </a:p>
          <a:p>
            <a:pPr indent="-342900" lvl="0" marL="457200" rtl="0" algn="l">
              <a:lnSpc>
                <a:spcPct val="115000"/>
              </a:lnSpc>
              <a:spcBef>
                <a:spcPts val="1100"/>
              </a:spcBef>
              <a:spcAft>
                <a:spcPts val="0"/>
              </a:spcAft>
              <a:buSzPts val="1800"/>
              <a:buChar char="●"/>
            </a:pPr>
            <a:r>
              <a:rPr lang="en-US" sz="1800">
                <a:highlight>
                  <a:srgbClr val="FFFFFF"/>
                </a:highlight>
              </a:rPr>
              <a:t>Leaning forwards at any point</a:t>
            </a:r>
            <a:endParaRPr sz="1800">
              <a:highlight>
                <a:srgbClr val="FFFFFF"/>
              </a:highlight>
            </a:endParaRPr>
          </a:p>
          <a:p>
            <a:pPr indent="-342900" lvl="0" marL="457200" rtl="0" algn="l">
              <a:lnSpc>
                <a:spcPct val="115000"/>
              </a:lnSpc>
              <a:spcBef>
                <a:spcPts val="0"/>
              </a:spcBef>
              <a:spcAft>
                <a:spcPts val="0"/>
              </a:spcAft>
              <a:buSzPts val="1800"/>
              <a:buChar char="●"/>
            </a:pPr>
            <a:r>
              <a:rPr lang="en-US" sz="1800">
                <a:highlight>
                  <a:srgbClr val="FFFFFF"/>
                </a:highlight>
              </a:rPr>
              <a:t>Half-squatting, make sure you go parallel to get the full range of motion</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1100"/>
              </a:spcBef>
              <a:spcAft>
                <a:spcPts val="0"/>
              </a:spcAft>
              <a:buNone/>
            </a:pPr>
            <a:r>
              <a:t/>
            </a:r>
            <a:endParaRPr sz="1800">
              <a:highlight>
                <a:srgbClr val="FFFFFF"/>
              </a:highlight>
            </a:endParaRPr>
          </a:p>
          <a:p>
            <a:pPr indent="0" lvl="0" marL="0" rtl="0" algn="l">
              <a:lnSpc>
                <a:spcPct val="115000"/>
              </a:lnSpc>
              <a:spcBef>
                <a:spcPts val="700"/>
              </a:spcBef>
              <a:spcAft>
                <a:spcPts val="0"/>
              </a:spcAft>
              <a:buNone/>
            </a:pPr>
            <a:r>
              <a:t/>
            </a:r>
            <a:endParaRPr b="1" sz="1800" u="sng">
              <a:solidFill>
                <a:srgbClr val="222222"/>
              </a:solidFill>
              <a:latin typeface="Times New Roman"/>
              <a:ea typeface="Times New Roman"/>
              <a:cs typeface="Times New Roman"/>
              <a:sym typeface="Times New Roman"/>
            </a:endParaRPr>
          </a:p>
        </p:txBody>
      </p:sp>
      <p:pic>
        <p:nvPicPr>
          <p:cNvPr id="88" name="Google Shape;88;p13"/>
          <p:cNvPicPr preferRelativeResize="0"/>
          <p:nvPr/>
        </p:nvPicPr>
        <p:blipFill>
          <a:blip r:embed="rId3">
            <a:alphaModFix/>
          </a:blip>
          <a:stretch>
            <a:fillRect/>
          </a:stretch>
        </p:blipFill>
        <p:spPr>
          <a:xfrm>
            <a:off x="3082025" y="3628150"/>
            <a:ext cx="5844251" cy="305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